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6" r:id="rId4"/>
  </p:sldMasterIdLst>
  <p:notesMasterIdLst>
    <p:notesMasterId r:id="rId22"/>
  </p:notesMasterIdLst>
  <p:sldIdLst>
    <p:sldId id="256" r:id="rId5"/>
    <p:sldId id="268" r:id="rId6"/>
    <p:sldId id="269" r:id="rId7"/>
    <p:sldId id="270" r:id="rId8"/>
    <p:sldId id="273" r:id="rId9"/>
    <p:sldId id="272" r:id="rId10"/>
    <p:sldId id="274" r:id="rId11"/>
    <p:sldId id="275" r:id="rId12"/>
    <p:sldId id="276" r:id="rId13"/>
    <p:sldId id="277" r:id="rId14"/>
    <p:sldId id="278" r:id="rId15"/>
    <p:sldId id="279" r:id="rId16"/>
    <p:sldId id="280" r:id="rId17"/>
    <p:sldId id="281" r:id="rId18"/>
    <p:sldId id="283" r:id="rId19"/>
    <p:sldId id="282" r:id="rId20"/>
    <p:sldId id="271"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47D6"/>
    <a:srgbClr val="004D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5" autoAdjust="0"/>
    <p:restoredTop sz="88918" autoAdjust="0"/>
  </p:normalViewPr>
  <p:slideViewPr>
    <p:cSldViewPr snapToGrid="0">
      <p:cViewPr varScale="1">
        <p:scale>
          <a:sx n="87" d="100"/>
          <a:sy n="87" d="100"/>
        </p:scale>
        <p:origin x="66" y="150"/>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 Id="rId5" Type="http://schemas.openxmlformats.org/officeDocument/2006/relationships/image" Target="../media/image29.png"/><Relationship Id="rId4" Type="http://schemas.openxmlformats.org/officeDocument/2006/relationships/image" Target="../media/image28.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 Id="rId5" Type="http://schemas.openxmlformats.org/officeDocument/2006/relationships/image" Target="../media/image29.png"/><Relationship Id="rId4" Type="http://schemas.openxmlformats.org/officeDocument/2006/relationships/image" Target="../media/image2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BF4257-336E-4F4B-9DDA-2255DBC11520}" type="doc">
      <dgm:prSet loTypeId="urn:microsoft.com/office/officeart/2005/8/layout/radial3" loCatId="cycle" qsTypeId="urn:microsoft.com/office/officeart/2005/8/quickstyle/simple3" qsCatId="simple" csTypeId="urn:microsoft.com/office/officeart/2005/8/colors/accent2_2" csCatId="accent2" phldr="1"/>
      <dgm:spPr/>
      <dgm:t>
        <a:bodyPr/>
        <a:lstStyle/>
        <a:p>
          <a:endParaRPr lang="it-IT"/>
        </a:p>
      </dgm:t>
    </dgm:pt>
    <dgm:pt modelId="{240FFD56-BA5D-4405-96CB-878C4DEBC091}">
      <dgm:prSet phldrT="[Text]" custT="1"/>
      <dgm:spPr/>
      <dgm:t>
        <a:bodyPr/>
        <a:lstStyle/>
        <a:p>
          <a:r>
            <a:rPr lang="it-IT" sz="3200" dirty="0"/>
            <a:t>MEDIATOR</a:t>
          </a:r>
          <a:endParaRPr lang="it-IT" sz="3100" dirty="0"/>
        </a:p>
      </dgm:t>
    </dgm:pt>
    <dgm:pt modelId="{9F6A6D1C-5BAE-4ED7-B2D5-2E6561D43BF4}" type="parTrans" cxnId="{CA5824B8-7CA8-47EE-936F-CBDBA3D568F6}">
      <dgm:prSet/>
      <dgm:spPr/>
      <dgm:t>
        <a:bodyPr/>
        <a:lstStyle/>
        <a:p>
          <a:endParaRPr lang="it-IT"/>
        </a:p>
      </dgm:t>
    </dgm:pt>
    <dgm:pt modelId="{515264CC-8910-4FF2-8F00-13C6A895A1BB}" type="sibTrans" cxnId="{CA5824B8-7CA8-47EE-936F-CBDBA3D568F6}">
      <dgm:prSet/>
      <dgm:spPr/>
      <dgm:t>
        <a:bodyPr/>
        <a:lstStyle/>
        <a:p>
          <a:endParaRPr lang="it-IT"/>
        </a:p>
      </dgm:t>
    </dgm:pt>
    <dgm:pt modelId="{28CADEF2-317A-4121-88AA-F4AD00162A45}">
      <dgm:prSet phldrT="[Text]" custT="1"/>
      <dgm:spPr/>
      <dgm:t>
        <a:bodyPr/>
        <a:lstStyle/>
        <a:p>
          <a:r>
            <a:rPr lang="it-IT" sz="1600" dirty="0"/>
            <a:t>End </a:t>
          </a:r>
          <a:r>
            <a:rPr lang="it-IT" sz="1600" dirty="0" err="1"/>
            <a:t>Manufactures</a:t>
          </a:r>
          <a:endParaRPr lang="it-IT" sz="1600" dirty="0"/>
        </a:p>
      </dgm:t>
    </dgm:pt>
    <dgm:pt modelId="{A579F3C0-2531-44F3-88D8-A4A9EC5703C5}" type="parTrans" cxnId="{536B8E5F-C956-4C96-8A3A-E3239C8C159F}">
      <dgm:prSet/>
      <dgm:spPr/>
      <dgm:t>
        <a:bodyPr/>
        <a:lstStyle/>
        <a:p>
          <a:endParaRPr lang="it-IT"/>
        </a:p>
      </dgm:t>
    </dgm:pt>
    <dgm:pt modelId="{C280E91A-DCAC-4024-A449-475D109F3CEC}" type="sibTrans" cxnId="{536B8E5F-C956-4C96-8A3A-E3239C8C159F}">
      <dgm:prSet/>
      <dgm:spPr/>
      <dgm:t>
        <a:bodyPr/>
        <a:lstStyle/>
        <a:p>
          <a:endParaRPr lang="it-IT"/>
        </a:p>
      </dgm:t>
    </dgm:pt>
    <dgm:pt modelId="{295466CE-33D2-4C6F-8D2D-36090DE430FF}">
      <dgm:prSet phldrT="[Text]" custT="1"/>
      <dgm:spPr/>
      <dgm:t>
        <a:bodyPr/>
        <a:lstStyle/>
        <a:p>
          <a:r>
            <a:rPr lang="it-IT" sz="1600" dirty="0" err="1"/>
            <a:t>Tier</a:t>
          </a:r>
          <a:r>
            <a:rPr lang="it-IT" sz="1600" dirty="0"/>
            <a:t> Supplier</a:t>
          </a:r>
        </a:p>
      </dgm:t>
    </dgm:pt>
    <dgm:pt modelId="{D39EB934-C0C4-4DAE-A922-B73093FA353D}" type="parTrans" cxnId="{61EB98A0-E200-4240-89FD-1EEB23689757}">
      <dgm:prSet/>
      <dgm:spPr/>
      <dgm:t>
        <a:bodyPr/>
        <a:lstStyle/>
        <a:p>
          <a:endParaRPr lang="it-IT"/>
        </a:p>
      </dgm:t>
    </dgm:pt>
    <dgm:pt modelId="{5FEF8D74-18AD-482C-A6AC-7444A6D5BAB9}" type="sibTrans" cxnId="{61EB98A0-E200-4240-89FD-1EEB23689757}">
      <dgm:prSet/>
      <dgm:spPr/>
      <dgm:t>
        <a:bodyPr/>
        <a:lstStyle/>
        <a:p>
          <a:endParaRPr lang="it-IT"/>
        </a:p>
      </dgm:t>
    </dgm:pt>
    <dgm:pt modelId="{8C921FA4-3524-4DEA-A556-D063194671E0}">
      <dgm:prSet phldrT="[Text]" custT="1"/>
      <dgm:spPr/>
      <dgm:t>
        <a:bodyPr/>
        <a:lstStyle/>
        <a:p>
          <a:r>
            <a:rPr lang="it-IT" sz="1600" dirty="0"/>
            <a:t>Knowledge Center</a:t>
          </a:r>
        </a:p>
      </dgm:t>
    </dgm:pt>
    <dgm:pt modelId="{20441317-C231-4D05-A89B-C6BCF0AADFCE}" type="parTrans" cxnId="{6EAA1F3C-D6A8-4BED-8E64-3C5479101F12}">
      <dgm:prSet/>
      <dgm:spPr/>
      <dgm:t>
        <a:bodyPr/>
        <a:lstStyle/>
        <a:p>
          <a:endParaRPr lang="it-IT"/>
        </a:p>
      </dgm:t>
    </dgm:pt>
    <dgm:pt modelId="{B3CC6A28-182C-4C3E-91A1-A32E8B4A7E49}" type="sibTrans" cxnId="{6EAA1F3C-D6A8-4BED-8E64-3C5479101F12}">
      <dgm:prSet/>
      <dgm:spPr/>
      <dgm:t>
        <a:bodyPr/>
        <a:lstStyle/>
        <a:p>
          <a:endParaRPr lang="it-IT"/>
        </a:p>
      </dgm:t>
    </dgm:pt>
    <dgm:pt modelId="{732C3BA9-9645-4047-B995-75C1AE0470F2}">
      <dgm:prSet phldrT="[Text]" custT="1"/>
      <dgm:spPr/>
      <dgm:t>
        <a:bodyPr/>
        <a:lstStyle/>
        <a:p>
          <a:r>
            <a:rPr lang="it-IT" sz="1600" dirty="0" err="1"/>
            <a:t>Research</a:t>
          </a:r>
          <a:r>
            <a:rPr lang="it-IT" sz="1600" dirty="0"/>
            <a:t> </a:t>
          </a:r>
          <a:r>
            <a:rPr lang="it-IT" sz="1600" dirty="0" err="1"/>
            <a:t>Structures</a:t>
          </a:r>
          <a:endParaRPr lang="it-IT" sz="1600" dirty="0"/>
        </a:p>
      </dgm:t>
    </dgm:pt>
    <dgm:pt modelId="{F74F099B-5C2E-4452-A082-0B04AE40F704}" type="sibTrans" cxnId="{85F6992B-AD65-4F8F-8B97-7D398BC31A49}">
      <dgm:prSet/>
      <dgm:spPr/>
      <dgm:t>
        <a:bodyPr/>
        <a:lstStyle/>
        <a:p>
          <a:endParaRPr lang="it-IT"/>
        </a:p>
      </dgm:t>
    </dgm:pt>
    <dgm:pt modelId="{D18F21EF-727D-4C46-B3F7-EAB371F2685F}" type="parTrans" cxnId="{85F6992B-AD65-4F8F-8B97-7D398BC31A49}">
      <dgm:prSet/>
      <dgm:spPr/>
      <dgm:t>
        <a:bodyPr/>
        <a:lstStyle/>
        <a:p>
          <a:endParaRPr lang="it-IT"/>
        </a:p>
      </dgm:t>
    </dgm:pt>
    <dgm:pt modelId="{B11040C1-FDDA-4156-B1CE-78BD4CC3EE83}">
      <dgm:prSet/>
      <dgm:spPr/>
      <dgm:t>
        <a:bodyPr/>
        <a:lstStyle/>
        <a:p>
          <a:endParaRPr lang="it-IT"/>
        </a:p>
      </dgm:t>
    </dgm:pt>
    <dgm:pt modelId="{596E990D-8CF2-488E-B605-EAFCEDB08D2B}" type="parTrans" cxnId="{B1866D3E-28E6-4B5A-A68C-A8C858D141EB}">
      <dgm:prSet/>
      <dgm:spPr/>
      <dgm:t>
        <a:bodyPr/>
        <a:lstStyle/>
        <a:p>
          <a:endParaRPr lang="it-IT"/>
        </a:p>
      </dgm:t>
    </dgm:pt>
    <dgm:pt modelId="{AD468498-44D3-4DB6-938E-953C80666AA5}" type="sibTrans" cxnId="{B1866D3E-28E6-4B5A-A68C-A8C858D141EB}">
      <dgm:prSet/>
      <dgm:spPr/>
      <dgm:t>
        <a:bodyPr/>
        <a:lstStyle/>
        <a:p>
          <a:endParaRPr lang="it-IT"/>
        </a:p>
      </dgm:t>
    </dgm:pt>
    <dgm:pt modelId="{39C6A326-A5CB-49D1-8BE3-44132DFA0F8D}">
      <dgm:prSet/>
      <dgm:spPr/>
      <dgm:t>
        <a:bodyPr/>
        <a:lstStyle/>
        <a:p>
          <a:endParaRPr lang="it-IT"/>
        </a:p>
      </dgm:t>
    </dgm:pt>
    <dgm:pt modelId="{54D9303B-04C8-4AF3-8009-6E0354E3DBC4}" type="parTrans" cxnId="{468187BD-03D4-44AF-9F9C-93A0C5C7F25D}">
      <dgm:prSet/>
      <dgm:spPr/>
      <dgm:t>
        <a:bodyPr/>
        <a:lstStyle/>
        <a:p>
          <a:endParaRPr lang="it-IT"/>
        </a:p>
      </dgm:t>
    </dgm:pt>
    <dgm:pt modelId="{CCD693BE-9D07-49C3-B42F-D02BF22CA990}" type="sibTrans" cxnId="{468187BD-03D4-44AF-9F9C-93A0C5C7F25D}">
      <dgm:prSet/>
      <dgm:spPr/>
      <dgm:t>
        <a:bodyPr/>
        <a:lstStyle/>
        <a:p>
          <a:endParaRPr lang="it-IT"/>
        </a:p>
      </dgm:t>
    </dgm:pt>
    <dgm:pt modelId="{102A28D6-AE8F-476A-A9DE-C2D863FEA0EA}" type="pres">
      <dgm:prSet presAssocID="{7DBF4257-336E-4F4B-9DDA-2255DBC11520}" presName="composite" presStyleCnt="0">
        <dgm:presLayoutVars>
          <dgm:chMax val="1"/>
          <dgm:dir/>
          <dgm:resizeHandles val="exact"/>
        </dgm:presLayoutVars>
      </dgm:prSet>
      <dgm:spPr/>
    </dgm:pt>
    <dgm:pt modelId="{A7FBAD5B-19ED-48B2-B9CA-137D43D01AE9}" type="pres">
      <dgm:prSet presAssocID="{7DBF4257-336E-4F4B-9DDA-2255DBC11520}" presName="radial" presStyleCnt="0">
        <dgm:presLayoutVars>
          <dgm:animLvl val="ctr"/>
        </dgm:presLayoutVars>
      </dgm:prSet>
      <dgm:spPr/>
    </dgm:pt>
    <dgm:pt modelId="{9CCE317E-C76A-4667-A04D-3503E4FC00BC}" type="pres">
      <dgm:prSet presAssocID="{240FFD56-BA5D-4405-96CB-878C4DEBC091}" presName="centerShape" presStyleLbl="vennNode1" presStyleIdx="0" presStyleCnt="5"/>
      <dgm:spPr/>
    </dgm:pt>
    <dgm:pt modelId="{6C5FEC63-4817-479A-8FC0-AC6AF77FAC22}" type="pres">
      <dgm:prSet presAssocID="{28CADEF2-317A-4121-88AA-F4AD00162A45}" presName="node" presStyleLbl="vennNode1" presStyleIdx="1" presStyleCnt="5" custScaleX="161313" custScaleY="104215">
        <dgm:presLayoutVars>
          <dgm:bulletEnabled val="1"/>
        </dgm:presLayoutVars>
      </dgm:prSet>
      <dgm:spPr/>
    </dgm:pt>
    <dgm:pt modelId="{2D3EB1EE-E6A1-4C53-A21B-0C6D7922E7E1}" type="pres">
      <dgm:prSet presAssocID="{732C3BA9-9645-4047-B995-75C1AE0470F2}" presName="node" presStyleLbl="vennNode1" presStyleIdx="2" presStyleCnt="5" custScaleX="171190" custScaleY="103097">
        <dgm:presLayoutVars>
          <dgm:bulletEnabled val="1"/>
        </dgm:presLayoutVars>
      </dgm:prSet>
      <dgm:spPr/>
    </dgm:pt>
    <dgm:pt modelId="{EA3C98F5-D8AE-4C37-8C1D-9C061B24681B}" type="pres">
      <dgm:prSet presAssocID="{295466CE-33D2-4C6F-8D2D-36090DE430FF}" presName="node" presStyleLbl="vennNode1" presStyleIdx="3" presStyleCnt="5" custScaleX="147970">
        <dgm:presLayoutVars>
          <dgm:bulletEnabled val="1"/>
        </dgm:presLayoutVars>
      </dgm:prSet>
      <dgm:spPr/>
    </dgm:pt>
    <dgm:pt modelId="{A62BE659-BF03-441C-AC4B-C2FEA7A558E4}" type="pres">
      <dgm:prSet presAssocID="{8C921FA4-3524-4DEA-A556-D063194671E0}" presName="node" presStyleLbl="vennNode1" presStyleIdx="4" presStyleCnt="5" custScaleX="161654">
        <dgm:presLayoutVars>
          <dgm:bulletEnabled val="1"/>
        </dgm:presLayoutVars>
      </dgm:prSet>
      <dgm:spPr/>
    </dgm:pt>
  </dgm:ptLst>
  <dgm:cxnLst>
    <dgm:cxn modelId="{85F6992B-AD65-4F8F-8B97-7D398BC31A49}" srcId="{240FFD56-BA5D-4405-96CB-878C4DEBC091}" destId="{732C3BA9-9645-4047-B995-75C1AE0470F2}" srcOrd="1" destOrd="0" parTransId="{D18F21EF-727D-4C46-B3F7-EAB371F2685F}" sibTransId="{F74F099B-5C2E-4452-A082-0B04AE40F704}"/>
    <dgm:cxn modelId="{6EAA1F3C-D6A8-4BED-8E64-3C5479101F12}" srcId="{240FFD56-BA5D-4405-96CB-878C4DEBC091}" destId="{8C921FA4-3524-4DEA-A556-D063194671E0}" srcOrd="3" destOrd="0" parTransId="{20441317-C231-4D05-A89B-C6BCF0AADFCE}" sibTransId="{B3CC6A28-182C-4C3E-91A1-A32E8B4A7E49}"/>
    <dgm:cxn modelId="{B1866D3E-28E6-4B5A-A68C-A8C858D141EB}" srcId="{7DBF4257-336E-4F4B-9DDA-2255DBC11520}" destId="{B11040C1-FDDA-4156-B1CE-78BD4CC3EE83}" srcOrd="1" destOrd="0" parTransId="{596E990D-8CF2-488E-B605-EAFCEDB08D2B}" sibTransId="{AD468498-44D3-4DB6-938E-953C80666AA5}"/>
    <dgm:cxn modelId="{536B8E5F-C956-4C96-8A3A-E3239C8C159F}" srcId="{240FFD56-BA5D-4405-96CB-878C4DEBC091}" destId="{28CADEF2-317A-4121-88AA-F4AD00162A45}" srcOrd="0" destOrd="0" parTransId="{A579F3C0-2531-44F3-88D8-A4A9EC5703C5}" sibTransId="{C280E91A-DCAC-4024-A449-475D109F3CEC}"/>
    <dgm:cxn modelId="{7AD3538D-1962-420C-A80B-115E692B0468}" type="presOf" srcId="{295466CE-33D2-4C6F-8D2D-36090DE430FF}" destId="{EA3C98F5-D8AE-4C37-8C1D-9C061B24681B}" srcOrd="0" destOrd="0" presId="urn:microsoft.com/office/officeart/2005/8/layout/radial3"/>
    <dgm:cxn modelId="{A4F98399-E444-40F0-B685-466CFA21E268}" type="presOf" srcId="{7DBF4257-336E-4F4B-9DDA-2255DBC11520}" destId="{102A28D6-AE8F-476A-A9DE-C2D863FEA0EA}" srcOrd="0" destOrd="0" presId="urn:microsoft.com/office/officeart/2005/8/layout/radial3"/>
    <dgm:cxn modelId="{10749999-F540-46D3-97FD-62D94E32099F}" type="presOf" srcId="{732C3BA9-9645-4047-B995-75C1AE0470F2}" destId="{2D3EB1EE-E6A1-4C53-A21B-0C6D7922E7E1}" srcOrd="0" destOrd="0" presId="urn:microsoft.com/office/officeart/2005/8/layout/radial3"/>
    <dgm:cxn modelId="{08F8529E-7F01-4625-B4C2-C6E8EF20E645}" type="presOf" srcId="{8C921FA4-3524-4DEA-A556-D063194671E0}" destId="{A62BE659-BF03-441C-AC4B-C2FEA7A558E4}" srcOrd="0" destOrd="0" presId="urn:microsoft.com/office/officeart/2005/8/layout/radial3"/>
    <dgm:cxn modelId="{61EB98A0-E200-4240-89FD-1EEB23689757}" srcId="{240FFD56-BA5D-4405-96CB-878C4DEBC091}" destId="{295466CE-33D2-4C6F-8D2D-36090DE430FF}" srcOrd="2" destOrd="0" parTransId="{D39EB934-C0C4-4DAE-A922-B73093FA353D}" sibTransId="{5FEF8D74-18AD-482C-A6AC-7444A6D5BAB9}"/>
    <dgm:cxn modelId="{C852CFB0-969C-4D99-8BE6-CCA130251716}" type="presOf" srcId="{28CADEF2-317A-4121-88AA-F4AD00162A45}" destId="{6C5FEC63-4817-479A-8FC0-AC6AF77FAC22}" srcOrd="0" destOrd="0" presId="urn:microsoft.com/office/officeart/2005/8/layout/radial3"/>
    <dgm:cxn modelId="{C7BCC8B7-B2A1-40BE-92CD-0699ECAF6D5D}" type="presOf" srcId="{240FFD56-BA5D-4405-96CB-878C4DEBC091}" destId="{9CCE317E-C76A-4667-A04D-3503E4FC00BC}" srcOrd="0" destOrd="0" presId="urn:microsoft.com/office/officeart/2005/8/layout/radial3"/>
    <dgm:cxn modelId="{CA5824B8-7CA8-47EE-936F-CBDBA3D568F6}" srcId="{7DBF4257-336E-4F4B-9DDA-2255DBC11520}" destId="{240FFD56-BA5D-4405-96CB-878C4DEBC091}" srcOrd="0" destOrd="0" parTransId="{9F6A6D1C-5BAE-4ED7-B2D5-2E6561D43BF4}" sibTransId="{515264CC-8910-4FF2-8F00-13C6A895A1BB}"/>
    <dgm:cxn modelId="{468187BD-03D4-44AF-9F9C-93A0C5C7F25D}" srcId="{7DBF4257-336E-4F4B-9DDA-2255DBC11520}" destId="{39C6A326-A5CB-49D1-8BE3-44132DFA0F8D}" srcOrd="2" destOrd="0" parTransId="{54D9303B-04C8-4AF3-8009-6E0354E3DBC4}" sibTransId="{CCD693BE-9D07-49C3-B42F-D02BF22CA990}"/>
    <dgm:cxn modelId="{25ABF1F6-5A78-4D4F-974E-D2DF0F1E1E14}" type="presParOf" srcId="{102A28D6-AE8F-476A-A9DE-C2D863FEA0EA}" destId="{A7FBAD5B-19ED-48B2-B9CA-137D43D01AE9}" srcOrd="0" destOrd="0" presId="urn:microsoft.com/office/officeart/2005/8/layout/radial3"/>
    <dgm:cxn modelId="{4C14B802-B2E1-4986-BABD-2F71C45423AC}" type="presParOf" srcId="{A7FBAD5B-19ED-48B2-B9CA-137D43D01AE9}" destId="{9CCE317E-C76A-4667-A04D-3503E4FC00BC}" srcOrd="0" destOrd="0" presId="urn:microsoft.com/office/officeart/2005/8/layout/radial3"/>
    <dgm:cxn modelId="{9678C8DE-A830-46D4-9BB3-9808B6A56BD8}" type="presParOf" srcId="{A7FBAD5B-19ED-48B2-B9CA-137D43D01AE9}" destId="{6C5FEC63-4817-479A-8FC0-AC6AF77FAC22}" srcOrd="1" destOrd="0" presId="urn:microsoft.com/office/officeart/2005/8/layout/radial3"/>
    <dgm:cxn modelId="{0E3F0EAC-502A-40C6-ADEA-4B1C66110479}" type="presParOf" srcId="{A7FBAD5B-19ED-48B2-B9CA-137D43D01AE9}" destId="{2D3EB1EE-E6A1-4C53-A21B-0C6D7922E7E1}" srcOrd="2" destOrd="0" presId="urn:microsoft.com/office/officeart/2005/8/layout/radial3"/>
    <dgm:cxn modelId="{C39E9B8D-0151-48D7-A800-99216AB43B51}" type="presParOf" srcId="{A7FBAD5B-19ED-48B2-B9CA-137D43D01AE9}" destId="{EA3C98F5-D8AE-4C37-8C1D-9C061B24681B}" srcOrd="3" destOrd="0" presId="urn:microsoft.com/office/officeart/2005/8/layout/radial3"/>
    <dgm:cxn modelId="{248CD5C8-B2C5-4139-8F1E-AB7D5CA6C75E}" type="presParOf" srcId="{A7FBAD5B-19ED-48B2-B9CA-137D43D01AE9}" destId="{A62BE659-BF03-441C-AC4B-C2FEA7A558E4}" srcOrd="4" destOrd="0" presId="urn:microsoft.com/office/officeart/2005/8/layout/radial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EFF2F2-CDCD-4E4D-AB96-4DDEBB94893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it-IT"/>
        </a:p>
      </dgm:t>
    </dgm:pt>
    <dgm:pt modelId="{B5FE6F07-3A44-43D5-81A5-F382417AEF3A}">
      <dgm:prSet phldrT="[Testo]" custT="1"/>
      <dgm:spPr>
        <a:xfrm>
          <a:off x="1859415" y="1867423"/>
          <a:ext cx="1651625" cy="2230380"/>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marL="0" lvl="0" indent="0" algn="ctr" defTabSz="711200">
            <a:lnSpc>
              <a:spcPct val="90000"/>
            </a:lnSpc>
            <a:spcBef>
              <a:spcPct val="0"/>
            </a:spcBef>
            <a:spcAft>
              <a:spcPct val="35000"/>
            </a:spcAft>
            <a:buNone/>
          </a:pPr>
          <a:r>
            <a:rPr lang="it-IT" sz="1400" kern="1200" dirty="0">
              <a:solidFill>
                <a:schemeClr val="tx1"/>
              </a:solidFill>
              <a:latin typeface="Arial"/>
              <a:ea typeface="+mn-ea"/>
              <a:cs typeface="+mn-cs"/>
            </a:rPr>
            <a:t>Use Case Definition</a:t>
          </a:r>
        </a:p>
        <a:p>
          <a:pPr marL="0" lvl="0" indent="0" algn="ctr" defTabSz="711200">
            <a:lnSpc>
              <a:spcPct val="90000"/>
            </a:lnSpc>
            <a:spcBef>
              <a:spcPct val="0"/>
            </a:spcBef>
            <a:spcAft>
              <a:spcPct val="35000"/>
            </a:spcAft>
            <a:buNone/>
          </a:pPr>
          <a:endParaRPr lang="it-IT" sz="1400" kern="1200" dirty="0">
            <a:solidFill>
              <a:srgbClr val="FFFFFF"/>
            </a:solidFill>
            <a:latin typeface="Arial"/>
            <a:ea typeface="+mn-ea"/>
            <a:cs typeface="+mn-cs"/>
          </a:endParaRPr>
        </a:p>
        <a:p>
          <a:pPr marL="0" lvl="0" indent="0" algn="l" defTabSz="622300">
            <a:lnSpc>
              <a:spcPct val="90000"/>
            </a:lnSpc>
            <a:spcBef>
              <a:spcPct val="0"/>
            </a:spcBef>
            <a:spcAft>
              <a:spcPct val="35000"/>
            </a:spcAft>
            <a:buNone/>
          </a:pPr>
          <a:r>
            <a:rPr lang="en-GB" altLang="it-IT" sz="1200" kern="1200" dirty="0">
              <a:solidFill>
                <a:srgbClr val="FFFFFF">
                  <a:alpha val="70000"/>
                </a:srgbClr>
              </a:solidFill>
              <a:latin typeface="Avenir Next LT Pro"/>
              <a:ea typeface="+mn-ea"/>
              <a:cs typeface="+mn-cs"/>
            </a:rPr>
            <a:t>Identification of  the critical use case for the scenarios of the mediation  between </a:t>
          </a:r>
          <a:r>
            <a:rPr lang="it-IT" sz="1200" kern="1200" dirty="0">
              <a:solidFill>
                <a:srgbClr val="FFFFFF">
                  <a:alpha val="70000"/>
                </a:srgbClr>
              </a:solidFill>
              <a:latin typeface="Avenir Next LT Pro"/>
              <a:ea typeface="+mn-ea"/>
              <a:cs typeface="+mn-cs"/>
            </a:rPr>
            <a:t>Automation and Human system</a:t>
          </a:r>
        </a:p>
      </dgm:t>
    </dgm:pt>
    <dgm:pt modelId="{212B4012-5301-41B6-9584-4D84CB0FE7FA}" type="parTrans" cxnId="{85FBB5E9-6F7A-4978-BBFF-C7C7F847FC85}">
      <dgm:prSet/>
      <dgm:spPr/>
      <dgm:t>
        <a:bodyPr/>
        <a:lstStyle/>
        <a:p>
          <a:endParaRPr lang="it-IT"/>
        </a:p>
      </dgm:t>
    </dgm:pt>
    <dgm:pt modelId="{D69E1602-C932-456E-82D7-C72BF95F16DC}" type="sibTrans" cxnId="{85FBB5E9-6F7A-4978-BBFF-C7C7F847FC85}">
      <dgm:prSet/>
      <dgm:spPr>
        <a:xfrm rot="21304911">
          <a:off x="3472021" y="984664"/>
          <a:ext cx="105113" cy="208093"/>
        </a:xfrm>
        <a:prstGeom prst="rightArrow">
          <a:avLst>
            <a:gd name="adj1" fmla="val 60000"/>
            <a:gd name="adj2" fmla="val 50000"/>
          </a:avLst>
        </a:prstGeom>
        <a:solidFill>
          <a:srgbClr val="201533">
            <a:tint val="60000"/>
            <a:hueOff val="0"/>
            <a:satOff val="0"/>
            <a:lumOff val="0"/>
            <a:alphaOff val="0"/>
          </a:srgbClr>
        </a:solidFill>
        <a:ln>
          <a:noFill/>
        </a:ln>
        <a:effectLst/>
      </dgm:spPr>
      <dgm:t>
        <a:bodyPr/>
        <a:lstStyle/>
        <a:p>
          <a:pPr>
            <a:buNone/>
          </a:pPr>
          <a:endParaRPr lang="it-IT">
            <a:solidFill>
              <a:srgbClr val="FFFFFF"/>
            </a:solidFill>
            <a:latin typeface="Arial" panose="020B0604020202020204"/>
            <a:ea typeface="+mn-ea"/>
            <a:cs typeface="+mn-cs"/>
          </a:endParaRPr>
        </a:p>
      </dgm:t>
    </dgm:pt>
    <dgm:pt modelId="{25D5790E-D944-427F-A444-AA7AC3BF38C5}">
      <dgm:prSet phldrT="[Testo]" custT="1"/>
      <dgm:spPr>
        <a:xfrm>
          <a:off x="3687648" y="1851919"/>
          <a:ext cx="1953356" cy="256701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it-IT" sz="1400" kern="1200" dirty="0" err="1">
              <a:solidFill>
                <a:schemeClr val="tx1"/>
              </a:solidFill>
              <a:latin typeface="Arial"/>
              <a:ea typeface="+mn-ea"/>
              <a:cs typeface="+mn-cs"/>
            </a:rPr>
            <a:t>Functional</a:t>
          </a:r>
          <a:r>
            <a:rPr lang="it-IT" sz="1400" kern="1200" dirty="0">
              <a:solidFill>
                <a:schemeClr val="tx1"/>
              </a:solidFill>
              <a:latin typeface="Arial"/>
              <a:ea typeface="+mn-ea"/>
              <a:cs typeface="+mn-cs"/>
            </a:rPr>
            <a:t> </a:t>
          </a:r>
          <a:r>
            <a:rPr lang="it-IT" sz="1400" kern="1200" dirty="0" err="1">
              <a:solidFill>
                <a:schemeClr val="tx1"/>
              </a:solidFill>
              <a:latin typeface="Arial"/>
              <a:ea typeface="+mn-ea"/>
              <a:cs typeface="+mn-cs"/>
            </a:rPr>
            <a:t>Requirement</a:t>
          </a:r>
          <a:r>
            <a:rPr lang="it-IT" sz="1400" kern="1200" dirty="0">
              <a:solidFill>
                <a:schemeClr val="tx1"/>
              </a:solidFill>
              <a:latin typeface="Arial"/>
              <a:ea typeface="+mn-ea"/>
              <a:cs typeface="+mn-cs"/>
            </a:rPr>
            <a:t> Definition</a:t>
          </a:r>
        </a:p>
      </dgm:t>
    </dgm:pt>
    <dgm:pt modelId="{E85DDC5E-04D9-4A61-876A-88F3C4993614}" type="parTrans" cxnId="{FF68DBE5-B04D-4A72-B80E-AB9608022212}">
      <dgm:prSet/>
      <dgm:spPr/>
      <dgm:t>
        <a:bodyPr/>
        <a:lstStyle/>
        <a:p>
          <a:endParaRPr lang="it-IT"/>
        </a:p>
      </dgm:t>
    </dgm:pt>
    <dgm:pt modelId="{17E3E4CA-254D-41F4-8AD3-FD2F8619DC2E}" type="sibTrans" cxnId="{FF68DBE5-B04D-4A72-B80E-AB9608022212}">
      <dgm:prSet/>
      <dgm:spPr>
        <a:xfrm rot="132405">
          <a:off x="5748494" y="938374"/>
          <a:ext cx="188968" cy="208093"/>
        </a:xfrm>
        <a:prstGeom prst="rightArrow">
          <a:avLst>
            <a:gd name="adj1" fmla="val 60000"/>
            <a:gd name="adj2" fmla="val 50000"/>
          </a:avLst>
        </a:prstGeom>
        <a:solidFill>
          <a:srgbClr val="201533">
            <a:tint val="60000"/>
            <a:hueOff val="0"/>
            <a:satOff val="0"/>
            <a:lumOff val="0"/>
            <a:alphaOff val="0"/>
          </a:srgbClr>
        </a:solidFill>
        <a:ln>
          <a:noFill/>
        </a:ln>
        <a:effectLst/>
      </dgm:spPr>
      <dgm:t>
        <a:bodyPr/>
        <a:lstStyle/>
        <a:p>
          <a:pPr>
            <a:buNone/>
          </a:pPr>
          <a:endParaRPr lang="it-IT">
            <a:solidFill>
              <a:srgbClr val="FFFFFF"/>
            </a:solidFill>
            <a:latin typeface="Arial" panose="020B0604020202020204"/>
            <a:ea typeface="+mn-ea"/>
            <a:cs typeface="+mn-cs"/>
          </a:endParaRPr>
        </a:p>
      </dgm:t>
    </dgm:pt>
    <dgm:pt modelId="{67289A97-C18E-4089-B90A-6FE6A6E58EA3}">
      <dgm:prSet phldrT="[Testo]" custT="1"/>
      <dgm:spPr>
        <a:xfrm>
          <a:off x="3687648" y="1851919"/>
          <a:ext cx="1953356" cy="256701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None/>
          </a:pPr>
          <a:r>
            <a:rPr lang="en-GB" altLang="it-IT" sz="1100" kern="1200" dirty="0">
              <a:solidFill>
                <a:srgbClr val="FFFFFF">
                  <a:alpha val="70000"/>
                </a:srgbClr>
              </a:solidFill>
              <a:latin typeface="Avenir Next LT Pro"/>
              <a:ea typeface="+mn-ea"/>
              <a:cs typeface="+mn-cs"/>
            </a:rPr>
            <a:t>Definition of the functional requirements for each UC in order to cover the transition from:</a:t>
          </a:r>
          <a:endParaRPr lang="it-IT" sz="1100" kern="1200" dirty="0">
            <a:solidFill>
              <a:srgbClr val="FFFFFF">
                <a:alpha val="70000"/>
              </a:srgbClr>
            </a:solidFill>
            <a:latin typeface="Avenir Next LT Pro"/>
            <a:ea typeface="+mn-ea"/>
            <a:cs typeface="+mn-cs"/>
          </a:endParaRPr>
        </a:p>
      </dgm:t>
    </dgm:pt>
    <dgm:pt modelId="{B0384511-78ED-44CA-870A-2AAA24789390}" type="parTrans" cxnId="{8E631FC1-D39F-4CC5-AA31-BAE324A70502}">
      <dgm:prSet/>
      <dgm:spPr/>
      <dgm:t>
        <a:bodyPr/>
        <a:lstStyle/>
        <a:p>
          <a:endParaRPr lang="it-IT"/>
        </a:p>
      </dgm:t>
    </dgm:pt>
    <dgm:pt modelId="{0056EBAE-931D-48F0-9F9A-155DA6203A47}" type="sibTrans" cxnId="{8E631FC1-D39F-4CC5-AA31-BAE324A70502}">
      <dgm:prSet/>
      <dgm:spPr/>
      <dgm:t>
        <a:bodyPr/>
        <a:lstStyle/>
        <a:p>
          <a:endParaRPr lang="it-IT"/>
        </a:p>
      </dgm:t>
    </dgm:pt>
    <dgm:pt modelId="{8361EB52-914F-4300-97C1-244AC6A10A70}">
      <dgm:prSet phldrT="[Testo]" custT="1"/>
      <dgm:spPr>
        <a:xfrm>
          <a:off x="5911358" y="1825345"/>
          <a:ext cx="2080852" cy="2659788"/>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it-IT" sz="1400" kern="1200" dirty="0">
              <a:solidFill>
                <a:schemeClr val="tx1"/>
              </a:solidFill>
              <a:latin typeface="Arial"/>
              <a:ea typeface="+mn-ea"/>
              <a:cs typeface="+mn-cs"/>
            </a:rPr>
            <a:t>HMI Concept</a:t>
          </a:r>
        </a:p>
        <a:p>
          <a:pPr algn="ctr">
            <a:buNone/>
          </a:pPr>
          <a:r>
            <a:rPr lang="it-IT" sz="1400" kern="1200" dirty="0">
              <a:solidFill>
                <a:schemeClr val="tx1"/>
              </a:solidFill>
              <a:latin typeface="Arial"/>
              <a:ea typeface="+mn-ea"/>
              <a:cs typeface="+mn-cs"/>
            </a:rPr>
            <a:t>Design</a:t>
          </a:r>
        </a:p>
        <a:p>
          <a:pPr algn="ctr">
            <a:buNone/>
          </a:pPr>
          <a:endParaRPr lang="it-IT" sz="1400" kern="1200" dirty="0">
            <a:solidFill>
              <a:srgbClr val="FFFFFF"/>
            </a:solidFill>
            <a:latin typeface="Arial"/>
            <a:ea typeface="+mn-ea"/>
            <a:cs typeface="+mn-cs"/>
          </a:endParaRPr>
        </a:p>
      </dgm:t>
    </dgm:pt>
    <dgm:pt modelId="{B7536B17-9F1F-4933-BBE2-1645F9E216C5}" type="parTrans" cxnId="{FC5987AC-87EC-4963-8282-5202361E0C14}">
      <dgm:prSet/>
      <dgm:spPr/>
      <dgm:t>
        <a:bodyPr/>
        <a:lstStyle/>
        <a:p>
          <a:endParaRPr lang="it-IT"/>
        </a:p>
      </dgm:t>
    </dgm:pt>
    <dgm:pt modelId="{5D5D0610-7DAB-427A-BA8F-CF04F4A8886D}" type="sibTrans" cxnId="{FC5987AC-87EC-4963-8282-5202361E0C14}">
      <dgm:prSet/>
      <dgm:spPr>
        <a:xfrm rot="21526313">
          <a:off x="8094448" y="931015"/>
          <a:ext cx="276148" cy="189175"/>
        </a:xfrm>
        <a:prstGeom prst="rightArrow">
          <a:avLst>
            <a:gd name="adj1" fmla="val 60000"/>
            <a:gd name="adj2" fmla="val 50000"/>
          </a:avLst>
        </a:prstGeom>
        <a:solidFill>
          <a:srgbClr val="201533">
            <a:tint val="60000"/>
            <a:hueOff val="0"/>
            <a:satOff val="0"/>
            <a:lumOff val="0"/>
            <a:alphaOff val="0"/>
          </a:srgbClr>
        </a:solidFill>
        <a:ln>
          <a:noFill/>
        </a:ln>
        <a:effectLst/>
      </dgm:spPr>
      <dgm:t>
        <a:bodyPr/>
        <a:lstStyle/>
        <a:p>
          <a:pPr>
            <a:buNone/>
          </a:pPr>
          <a:endParaRPr lang="it-IT">
            <a:solidFill>
              <a:srgbClr val="FFFFFF"/>
            </a:solidFill>
            <a:latin typeface="Arial" panose="020B0604020202020204"/>
            <a:ea typeface="+mn-ea"/>
            <a:cs typeface="+mn-cs"/>
          </a:endParaRPr>
        </a:p>
      </dgm:t>
    </dgm:pt>
    <dgm:pt modelId="{A53DE727-9D2F-4B45-94A2-E1B2EC6A12AD}">
      <dgm:prSet phldrT="[Testo]" custT="1"/>
      <dgm:spPr>
        <a:xfrm>
          <a:off x="5911358" y="1825345"/>
          <a:ext cx="2080852" cy="2659788"/>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en-GB" altLang="it-IT" sz="1100" kern="1200" dirty="0">
              <a:solidFill>
                <a:srgbClr val="FFFFFF">
                  <a:alpha val="70000"/>
                </a:srgbClr>
              </a:solidFill>
              <a:latin typeface="Avenir Next LT Pro"/>
              <a:ea typeface="+mn-ea"/>
              <a:cs typeface="+mn-cs"/>
            </a:rPr>
            <a:t>Design Logical architecture of the ME main logical modules (DS, DL, AS and HMI)</a:t>
          </a:r>
          <a:endParaRPr lang="it-IT" sz="1100" kern="1200" dirty="0">
            <a:solidFill>
              <a:srgbClr val="FFFFFF">
                <a:alpha val="70000"/>
              </a:srgbClr>
            </a:solidFill>
            <a:latin typeface="Avenir Next LT Pro"/>
            <a:ea typeface="+mn-ea"/>
            <a:cs typeface="+mn-cs"/>
          </a:endParaRPr>
        </a:p>
      </dgm:t>
    </dgm:pt>
    <dgm:pt modelId="{84DC3AC3-AD79-427E-A719-AC7E4DAC9847}" type="parTrans" cxnId="{F6783760-2A5F-4FAF-B593-A79E2F215D92}">
      <dgm:prSet/>
      <dgm:spPr/>
      <dgm:t>
        <a:bodyPr/>
        <a:lstStyle/>
        <a:p>
          <a:endParaRPr lang="it-IT"/>
        </a:p>
      </dgm:t>
    </dgm:pt>
    <dgm:pt modelId="{FDD07C8E-2B60-4343-8DCA-E72D4CBC10B5}" type="sibTrans" cxnId="{F6783760-2A5F-4FAF-B593-A79E2F215D92}">
      <dgm:prSet/>
      <dgm:spPr/>
      <dgm:t>
        <a:bodyPr/>
        <a:lstStyle/>
        <a:p>
          <a:endParaRPr lang="it-IT"/>
        </a:p>
      </dgm:t>
    </dgm:pt>
    <dgm:pt modelId="{1658466B-B118-4EDF-B14F-60CB5A6F395B}">
      <dgm:prSet phldrT="[Testo]" custT="1"/>
      <dgm:spPr>
        <a:xfrm>
          <a:off x="8474883" y="1832646"/>
          <a:ext cx="1708376" cy="2644702"/>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marL="0" lvl="0" indent="0" algn="ctr" defTabSz="622300">
            <a:lnSpc>
              <a:spcPct val="90000"/>
            </a:lnSpc>
            <a:spcBef>
              <a:spcPct val="0"/>
            </a:spcBef>
            <a:spcAft>
              <a:spcPct val="35000"/>
            </a:spcAft>
            <a:buNone/>
          </a:pPr>
          <a:r>
            <a:rPr lang="it-IT" sz="1400" kern="1200" dirty="0">
              <a:solidFill>
                <a:schemeClr val="tx1"/>
              </a:solidFill>
              <a:latin typeface="Arial"/>
              <a:ea typeface="+mn-ea"/>
              <a:cs typeface="+mn-cs"/>
            </a:rPr>
            <a:t>EE Architecture Definition</a:t>
          </a:r>
        </a:p>
        <a:p>
          <a:pPr marL="0" lvl="0" indent="0" algn="ctr" defTabSz="622300">
            <a:lnSpc>
              <a:spcPct val="90000"/>
            </a:lnSpc>
            <a:spcBef>
              <a:spcPct val="0"/>
            </a:spcBef>
            <a:spcAft>
              <a:spcPct val="35000"/>
            </a:spcAft>
            <a:buNone/>
          </a:pPr>
          <a:endParaRPr lang="it-IT" sz="1400" kern="1200" dirty="0">
            <a:solidFill>
              <a:srgbClr val="FFFFFF"/>
            </a:solidFill>
            <a:latin typeface="Arial"/>
            <a:ea typeface="+mn-ea"/>
            <a:cs typeface="+mn-cs"/>
          </a:endParaRPr>
        </a:p>
      </dgm:t>
    </dgm:pt>
    <dgm:pt modelId="{41680F3F-6EA1-49E7-BB41-8B68A7400E1E}" type="parTrans" cxnId="{E3A6585D-4544-4332-AA9D-1E007B7CD673}">
      <dgm:prSet/>
      <dgm:spPr/>
      <dgm:t>
        <a:bodyPr/>
        <a:lstStyle/>
        <a:p>
          <a:endParaRPr lang="it-IT"/>
        </a:p>
      </dgm:t>
    </dgm:pt>
    <dgm:pt modelId="{5BBF014E-5278-4A07-85C4-1DCF36681D08}" type="sibTrans" cxnId="{E3A6585D-4544-4332-AA9D-1E007B7CD673}">
      <dgm:prSet/>
      <dgm:spPr/>
      <dgm:t>
        <a:bodyPr/>
        <a:lstStyle/>
        <a:p>
          <a:endParaRPr lang="it-IT"/>
        </a:p>
      </dgm:t>
    </dgm:pt>
    <dgm:pt modelId="{C9DB8869-E910-4333-933B-AAD1EB480037}">
      <dgm:prSet phldrT="[Testo]" custT="1"/>
      <dgm:spPr>
        <a:xfrm>
          <a:off x="8474883" y="1832646"/>
          <a:ext cx="1708376" cy="2644702"/>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marL="57150" lvl="1" indent="-57150" algn="l" defTabSz="488950">
            <a:lnSpc>
              <a:spcPct val="90000"/>
            </a:lnSpc>
            <a:spcBef>
              <a:spcPct val="0"/>
            </a:spcBef>
            <a:spcAft>
              <a:spcPct val="15000"/>
            </a:spcAft>
            <a:buFont typeface="Arial" panose="020B0604020202020204" pitchFamily="34" charset="0"/>
            <a:buChar char="•"/>
          </a:pPr>
          <a:r>
            <a:rPr lang="it-IT" sz="1050" kern="1200" dirty="0" err="1">
              <a:solidFill>
                <a:srgbClr val="FFFFFF">
                  <a:alpha val="70000"/>
                </a:srgbClr>
              </a:solidFill>
              <a:latin typeface="Avenir Next LT Pro"/>
              <a:ea typeface="+mn-ea"/>
              <a:cs typeface="+mn-cs"/>
            </a:rPr>
            <a:t>Identification</a:t>
          </a:r>
          <a:r>
            <a:rPr lang="it-IT" sz="1050" kern="1200" dirty="0">
              <a:solidFill>
                <a:srgbClr val="FFFFFF">
                  <a:alpha val="70000"/>
                </a:srgbClr>
              </a:solidFill>
              <a:latin typeface="Avenir Next LT Pro"/>
              <a:ea typeface="+mn-ea"/>
              <a:cs typeface="+mn-cs"/>
            </a:rPr>
            <a:t> of the 5 </a:t>
          </a:r>
          <a:r>
            <a:rPr lang="it-IT" sz="1050" kern="1200" dirty="0" err="1">
              <a:solidFill>
                <a:srgbClr val="FFFFFF">
                  <a:alpha val="70000"/>
                </a:srgbClr>
              </a:solidFill>
              <a:latin typeface="Avenir Next LT Pro"/>
              <a:ea typeface="+mn-ea"/>
              <a:cs typeface="+mn-cs"/>
            </a:rPr>
            <a:t>platforms</a:t>
          </a:r>
          <a:r>
            <a:rPr lang="it-IT" sz="1050" kern="1200" dirty="0">
              <a:solidFill>
                <a:srgbClr val="FFFFFF">
                  <a:alpha val="70000"/>
                </a:srgbClr>
              </a:solidFill>
              <a:latin typeface="Avenir Next LT Pro"/>
              <a:ea typeface="+mn-ea"/>
              <a:cs typeface="+mn-cs"/>
            </a:rPr>
            <a:t> (2 simulators, 1SIL, 2 proto </a:t>
          </a:r>
          <a:r>
            <a:rPr lang="it-IT" sz="1050" kern="1200" dirty="0" err="1">
              <a:solidFill>
                <a:srgbClr val="FFFFFF">
                  <a:alpha val="70000"/>
                </a:srgbClr>
              </a:solidFill>
              <a:latin typeface="Avenir Next LT Pro"/>
              <a:ea typeface="+mn-ea"/>
              <a:cs typeface="+mn-cs"/>
            </a:rPr>
            <a:t>vehicles</a:t>
          </a:r>
          <a:r>
            <a:rPr lang="it-IT" sz="1050" kern="1200" dirty="0">
              <a:solidFill>
                <a:srgbClr val="FFFFFF">
                  <a:alpha val="70000"/>
                </a:srgbClr>
              </a:solidFill>
              <a:latin typeface="Avenir Next LT Pro"/>
              <a:ea typeface="+mn-ea"/>
              <a:cs typeface="+mn-cs"/>
            </a:rPr>
            <a:t>) to test part of the ME </a:t>
          </a:r>
          <a:r>
            <a:rPr lang="it-IT" sz="1050" kern="1200" dirty="0" err="1">
              <a:solidFill>
                <a:srgbClr val="FFFFFF">
                  <a:alpha val="70000"/>
                </a:srgbClr>
              </a:solidFill>
              <a:latin typeface="Avenir Next LT Pro"/>
              <a:ea typeface="+mn-ea"/>
              <a:cs typeface="+mn-cs"/>
            </a:rPr>
            <a:t>modules</a:t>
          </a:r>
          <a:endParaRPr lang="it-IT" sz="1050" kern="1200" dirty="0">
            <a:solidFill>
              <a:srgbClr val="FFFFFF">
                <a:alpha val="70000"/>
              </a:srgbClr>
            </a:solidFill>
            <a:latin typeface="Avenir Next LT Pro"/>
            <a:ea typeface="+mn-ea"/>
            <a:cs typeface="+mn-cs"/>
          </a:endParaRPr>
        </a:p>
      </dgm:t>
    </dgm:pt>
    <dgm:pt modelId="{2ABDF26B-D629-49E1-A35A-D8F32AE7A231}" type="parTrans" cxnId="{0F5447FB-F68C-4F15-B0C9-4B271BB86F7A}">
      <dgm:prSet/>
      <dgm:spPr/>
      <dgm:t>
        <a:bodyPr/>
        <a:lstStyle/>
        <a:p>
          <a:endParaRPr lang="it-IT"/>
        </a:p>
      </dgm:t>
    </dgm:pt>
    <dgm:pt modelId="{E46E6A23-0A3B-422C-9C39-D7D8456FEC87}" type="sibTrans" cxnId="{0F5447FB-F68C-4F15-B0C9-4B271BB86F7A}">
      <dgm:prSet/>
      <dgm:spPr/>
      <dgm:t>
        <a:bodyPr/>
        <a:lstStyle/>
        <a:p>
          <a:endParaRPr lang="it-IT"/>
        </a:p>
      </dgm:t>
    </dgm:pt>
    <dgm:pt modelId="{51465351-39AC-4756-AB44-52C409EBF963}">
      <dgm:prSet phldrT="[Testo]" custT="1"/>
      <dgm:spPr>
        <a:xfrm>
          <a:off x="107037" y="1968557"/>
          <a:ext cx="1644966" cy="1551678"/>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it-IT" sz="1400" kern="1200" dirty="0">
              <a:solidFill>
                <a:schemeClr val="tx1"/>
              </a:solidFill>
              <a:latin typeface="Arial" panose="020B0604020202020204"/>
              <a:ea typeface="+mn-ea"/>
              <a:cs typeface="+mn-cs"/>
            </a:rPr>
            <a:t>System Design</a:t>
          </a:r>
        </a:p>
        <a:p>
          <a:pPr algn="ctr">
            <a:buNone/>
          </a:pPr>
          <a:endParaRPr lang="it-IT" sz="1400" kern="1200" dirty="0">
            <a:solidFill>
              <a:srgbClr val="FFFFFF"/>
            </a:solidFill>
            <a:latin typeface="Arial" panose="020B0604020202020204"/>
            <a:ea typeface="+mn-ea"/>
            <a:cs typeface="+mn-cs"/>
          </a:endParaRPr>
        </a:p>
        <a:p>
          <a:pPr algn="l">
            <a:buNone/>
          </a:pPr>
          <a:r>
            <a:rPr lang="en-GB" altLang="it-IT" sz="1200" kern="1200" dirty="0">
              <a:solidFill>
                <a:schemeClr val="bg1">
                  <a:alpha val="70000"/>
                </a:schemeClr>
              </a:solidFill>
              <a:latin typeface="+mn-lt"/>
              <a:ea typeface="+mn-ea"/>
              <a:cs typeface="+mn-cs"/>
            </a:rPr>
            <a:t>Identification of  the logical modules</a:t>
          </a:r>
        </a:p>
        <a:p>
          <a:pPr algn="l">
            <a:buNone/>
          </a:pPr>
          <a:r>
            <a:rPr lang="en-GB" altLang="it-IT" sz="1200" kern="1200" dirty="0">
              <a:solidFill>
                <a:schemeClr val="bg1">
                  <a:alpha val="70000"/>
                </a:schemeClr>
              </a:solidFill>
              <a:latin typeface="+mn-lt"/>
              <a:ea typeface="+mn-ea"/>
              <a:cs typeface="+mn-cs"/>
            </a:rPr>
            <a:t>Needs and goals for each modules</a:t>
          </a:r>
        </a:p>
        <a:p>
          <a:pPr algn="ctr">
            <a:buNone/>
          </a:pPr>
          <a:endParaRPr lang="it-IT" sz="1100" kern="1200" dirty="0">
            <a:solidFill>
              <a:srgbClr val="FFFFFF"/>
            </a:solidFill>
            <a:latin typeface="Arial" panose="020B0604020202020204"/>
            <a:ea typeface="+mn-ea"/>
            <a:cs typeface="+mn-cs"/>
          </a:endParaRPr>
        </a:p>
      </dgm:t>
    </dgm:pt>
    <dgm:pt modelId="{558D67B5-7E88-4B10-A9DF-4FA0B2CD1ABD}" type="sibTrans" cxnId="{C93E5953-AA45-4640-BCA6-A642D60B88A8}">
      <dgm:prSet/>
      <dgm:spPr>
        <a:xfrm rot="21572246">
          <a:off x="1798315" y="1065593"/>
          <a:ext cx="84196" cy="208093"/>
        </a:xfrm>
        <a:prstGeom prst="rightArrow">
          <a:avLst>
            <a:gd name="adj1" fmla="val 60000"/>
            <a:gd name="adj2" fmla="val 50000"/>
          </a:avLst>
        </a:prstGeom>
        <a:solidFill>
          <a:srgbClr val="201533">
            <a:tint val="60000"/>
            <a:hueOff val="0"/>
            <a:satOff val="0"/>
            <a:lumOff val="0"/>
            <a:alphaOff val="0"/>
          </a:srgbClr>
        </a:solidFill>
        <a:ln>
          <a:noFill/>
        </a:ln>
        <a:effectLst/>
      </dgm:spPr>
      <dgm:t>
        <a:bodyPr/>
        <a:lstStyle/>
        <a:p>
          <a:pPr>
            <a:buNone/>
          </a:pPr>
          <a:endParaRPr lang="it-IT">
            <a:solidFill>
              <a:srgbClr val="FFFFFF"/>
            </a:solidFill>
            <a:latin typeface="Arial" panose="020B0604020202020204"/>
            <a:ea typeface="+mn-ea"/>
            <a:cs typeface="+mn-cs"/>
          </a:endParaRPr>
        </a:p>
      </dgm:t>
    </dgm:pt>
    <dgm:pt modelId="{46A75F09-B1A5-4CA8-8AA0-AF848BFD9C4C}" type="parTrans" cxnId="{C93E5953-AA45-4640-BCA6-A642D60B88A8}">
      <dgm:prSet/>
      <dgm:spPr/>
      <dgm:t>
        <a:bodyPr/>
        <a:lstStyle/>
        <a:p>
          <a:endParaRPr lang="it-IT"/>
        </a:p>
      </dgm:t>
    </dgm:pt>
    <dgm:pt modelId="{222689A6-7D20-4067-AC8C-71256D9C504D}">
      <dgm:prSet custT="1"/>
      <dgm:spPr>
        <a:xfrm>
          <a:off x="3687648" y="1851919"/>
          <a:ext cx="1953356" cy="256701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Wingdings" panose="05000000000000000000" pitchFamily="2" charset="2"/>
            <a:buNone/>
          </a:pPr>
          <a:r>
            <a:rPr lang="it-IT" sz="1100" kern="1200" dirty="0">
              <a:solidFill>
                <a:srgbClr val="FFFFFF">
                  <a:alpha val="70000"/>
                </a:srgbClr>
              </a:solidFill>
              <a:latin typeface="Avenir Next LT Pro"/>
              <a:ea typeface="+mn-ea"/>
              <a:cs typeface="+mn-cs"/>
            </a:rPr>
            <a:t>     SAE Level 2:	</a:t>
          </a:r>
        </a:p>
      </dgm:t>
    </dgm:pt>
    <dgm:pt modelId="{885956BE-F1C2-4D6B-84C5-112DE2AFA708}" type="parTrans" cxnId="{2E89B2C8-BF61-470B-9F5B-2D5DDD80D2A8}">
      <dgm:prSet/>
      <dgm:spPr/>
      <dgm:t>
        <a:bodyPr/>
        <a:lstStyle/>
        <a:p>
          <a:endParaRPr lang="it-IT"/>
        </a:p>
      </dgm:t>
    </dgm:pt>
    <dgm:pt modelId="{B94A0532-DE2C-4EC7-8057-46AB6BDD2B20}" type="sibTrans" cxnId="{2E89B2C8-BF61-470B-9F5B-2D5DDD80D2A8}">
      <dgm:prSet/>
      <dgm:spPr/>
      <dgm:t>
        <a:bodyPr/>
        <a:lstStyle/>
        <a:p>
          <a:endParaRPr lang="it-IT"/>
        </a:p>
      </dgm:t>
    </dgm:pt>
    <dgm:pt modelId="{6EDA2299-CD26-422A-9977-79424CD20B69}">
      <dgm:prSet custT="1"/>
      <dgm:spPr>
        <a:xfrm>
          <a:off x="3687648" y="1851919"/>
          <a:ext cx="1953356" cy="256701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None/>
          </a:pPr>
          <a:r>
            <a:rPr lang="it-IT" sz="1100" kern="1200" dirty="0">
              <a:solidFill>
                <a:srgbClr val="FFFFFF">
                  <a:alpha val="70000"/>
                </a:srgbClr>
              </a:solidFill>
              <a:latin typeface="Avenir Next LT Pro"/>
              <a:ea typeface="+mn-ea"/>
              <a:cs typeface="+mn-cs"/>
            </a:rPr>
            <a:t>  (</a:t>
          </a:r>
          <a:r>
            <a:rPr lang="it-IT" sz="1100" kern="1200" dirty="0" err="1">
              <a:solidFill>
                <a:srgbClr val="FFFFFF">
                  <a:alpha val="70000"/>
                </a:srgbClr>
              </a:solidFill>
              <a:latin typeface="Avenir Next LT Pro"/>
              <a:ea typeface="+mn-ea"/>
              <a:cs typeface="+mn-cs"/>
            </a:rPr>
            <a:t>Continuous</a:t>
          </a:r>
          <a:r>
            <a:rPr lang="it-IT" sz="1100" kern="1200" dirty="0">
              <a:solidFill>
                <a:srgbClr val="FFFFFF">
                  <a:alpha val="70000"/>
                </a:srgbClr>
              </a:solidFill>
              <a:latin typeface="Avenir Next LT Pro"/>
              <a:ea typeface="+mn-ea"/>
              <a:cs typeface="+mn-cs"/>
            </a:rPr>
            <a:t> </a:t>
          </a:r>
          <a:r>
            <a:rPr lang="it-IT" sz="1100" kern="1200" dirty="0" err="1">
              <a:solidFill>
                <a:srgbClr val="FFFFFF">
                  <a:alpha val="70000"/>
                </a:srgbClr>
              </a:solidFill>
              <a:latin typeface="Avenir Next LT Pro"/>
              <a:ea typeface="+mn-ea"/>
              <a:cs typeface="+mn-cs"/>
            </a:rPr>
            <a:t>Mediation</a:t>
          </a:r>
          <a:r>
            <a:rPr lang="it-IT" sz="1100" kern="1200" dirty="0">
              <a:solidFill>
                <a:srgbClr val="FFFFFF">
                  <a:alpha val="70000"/>
                </a:srgbClr>
              </a:solidFill>
              <a:latin typeface="Avenir Next LT Pro"/>
              <a:ea typeface="+mn-ea"/>
              <a:cs typeface="+mn-cs"/>
            </a:rPr>
            <a:t>)</a:t>
          </a:r>
        </a:p>
      </dgm:t>
    </dgm:pt>
    <dgm:pt modelId="{31E72676-FBD9-4D09-B5A6-B7748D1E7B22}" type="parTrans" cxnId="{1A3C1D91-F482-416F-B8B7-99F7311851A5}">
      <dgm:prSet/>
      <dgm:spPr/>
      <dgm:t>
        <a:bodyPr/>
        <a:lstStyle/>
        <a:p>
          <a:endParaRPr lang="it-IT"/>
        </a:p>
      </dgm:t>
    </dgm:pt>
    <dgm:pt modelId="{DF2EABEB-F2F7-453E-AE9F-ABB2466C98DE}" type="sibTrans" cxnId="{1A3C1D91-F482-416F-B8B7-99F7311851A5}">
      <dgm:prSet/>
      <dgm:spPr/>
      <dgm:t>
        <a:bodyPr/>
        <a:lstStyle/>
        <a:p>
          <a:endParaRPr lang="it-IT"/>
        </a:p>
      </dgm:t>
    </dgm:pt>
    <dgm:pt modelId="{A0693B19-D3E8-4A09-8ED9-5DC312DE9875}">
      <dgm:prSet custT="1"/>
      <dgm:spPr>
        <a:xfrm>
          <a:off x="3687648" y="1851919"/>
          <a:ext cx="1953356" cy="256701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Wingdings" panose="05000000000000000000" pitchFamily="2" charset="2"/>
            <a:buNone/>
          </a:pPr>
          <a:r>
            <a:rPr lang="it-IT" sz="1100" kern="1200" dirty="0">
              <a:solidFill>
                <a:srgbClr val="FFFFFF">
                  <a:alpha val="70000"/>
                </a:srgbClr>
              </a:solidFill>
              <a:latin typeface="Avenir Next LT Pro"/>
              <a:ea typeface="+mn-ea"/>
              <a:cs typeface="+mn-cs"/>
            </a:rPr>
            <a:t>     </a:t>
          </a:r>
          <a:r>
            <a:rPr lang="it-IT" sz="1100" kern="1200" dirty="0" err="1">
              <a:solidFill>
                <a:srgbClr val="FFFFFF">
                  <a:alpha val="70000"/>
                </a:srgbClr>
              </a:solidFill>
              <a:latin typeface="Avenir Next LT Pro"/>
              <a:ea typeface="+mn-ea"/>
              <a:cs typeface="+mn-cs"/>
            </a:rPr>
            <a:t>level</a:t>
          </a:r>
          <a:r>
            <a:rPr lang="it-IT" sz="1100" kern="1200" dirty="0">
              <a:solidFill>
                <a:srgbClr val="FFFFFF">
                  <a:alpha val="70000"/>
                </a:srgbClr>
              </a:solidFill>
              <a:latin typeface="Avenir Next LT Pro"/>
              <a:ea typeface="+mn-ea"/>
              <a:cs typeface="+mn-cs"/>
            </a:rPr>
            <a:t> 3:</a:t>
          </a:r>
        </a:p>
      </dgm:t>
    </dgm:pt>
    <dgm:pt modelId="{F245E717-968D-4188-8FBF-F7C2C96E9439}" type="parTrans" cxnId="{119ED584-623E-4AE5-B3D7-8B834600DA96}">
      <dgm:prSet/>
      <dgm:spPr/>
      <dgm:t>
        <a:bodyPr/>
        <a:lstStyle/>
        <a:p>
          <a:endParaRPr lang="it-IT"/>
        </a:p>
      </dgm:t>
    </dgm:pt>
    <dgm:pt modelId="{9EE9C8D6-CDAD-406B-81CE-ADA554F5CE70}" type="sibTrans" cxnId="{119ED584-623E-4AE5-B3D7-8B834600DA96}">
      <dgm:prSet/>
      <dgm:spPr/>
      <dgm:t>
        <a:bodyPr/>
        <a:lstStyle/>
        <a:p>
          <a:endParaRPr lang="it-IT"/>
        </a:p>
      </dgm:t>
    </dgm:pt>
    <dgm:pt modelId="{2FBD647A-A220-4E5F-81C0-B852152B13C5}">
      <dgm:prSet custT="1"/>
      <dgm:spPr>
        <a:xfrm>
          <a:off x="3687648" y="1851919"/>
          <a:ext cx="1953356" cy="256701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None/>
          </a:pPr>
          <a:r>
            <a:rPr lang="it-IT" sz="1100" kern="1200" dirty="0">
              <a:solidFill>
                <a:srgbClr val="FFFFFF">
                  <a:alpha val="70000"/>
                </a:srgbClr>
              </a:solidFill>
              <a:latin typeface="Avenir Next LT Pro"/>
              <a:ea typeface="+mn-ea"/>
              <a:cs typeface="+mn-cs"/>
            </a:rPr>
            <a:t>   (Driver Stand by)</a:t>
          </a:r>
        </a:p>
      </dgm:t>
    </dgm:pt>
    <dgm:pt modelId="{17ECB36C-FC71-4FEC-86C5-B997773BD804}" type="parTrans" cxnId="{BB91241C-B841-4F79-8A4E-540E1462AB9D}">
      <dgm:prSet/>
      <dgm:spPr/>
      <dgm:t>
        <a:bodyPr/>
        <a:lstStyle/>
        <a:p>
          <a:endParaRPr lang="it-IT"/>
        </a:p>
      </dgm:t>
    </dgm:pt>
    <dgm:pt modelId="{C7077C6E-E80C-4C65-94C9-7FF7819DF0C9}" type="sibTrans" cxnId="{BB91241C-B841-4F79-8A4E-540E1462AB9D}">
      <dgm:prSet/>
      <dgm:spPr/>
      <dgm:t>
        <a:bodyPr/>
        <a:lstStyle/>
        <a:p>
          <a:endParaRPr lang="it-IT"/>
        </a:p>
      </dgm:t>
    </dgm:pt>
    <dgm:pt modelId="{F3BD4E94-A572-4D27-A2BF-B88827357D9F}">
      <dgm:prSet custT="1"/>
      <dgm:spPr>
        <a:xfrm>
          <a:off x="3687648" y="1851919"/>
          <a:ext cx="1953356" cy="256701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Wingdings" panose="05000000000000000000" pitchFamily="2" charset="2"/>
            <a:buNone/>
          </a:pPr>
          <a:r>
            <a:rPr lang="it-IT" sz="1100" kern="1200" dirty="0">
              <a:solidFill>
                <a:srgbClr val="FFFFFF">
                  <a:alpha val="70000"/>
                </a:srgbClr>
              </a:solidFill>
              <a:latin typeface="Avenir Next LT Pro"/>
              <a:ea typeface="+mn-ea"/>
              <a:cs typeface="+mn-cs"/>
            </a:rPr>
            <a:t>    </a:t>
          </a:r>
          <a:r>
            <a:rPr lang="it-IT" sz="1100" kern="1200" dirty="0" err="1">
              <a:solidFill>
                <a:srgbClr val="FFFFFF">
                  <a:alpha val="70000"/>
                </a:srgbClr>
              </a:solidFill>
              <a:latin typeface="Avenir Next LT Pro"/>
              <a:ea typeface="+mn-ea"/>
              <a:cs typeface="+mn-cs"/>
            </a:rPr>
            <a:t>level</a:t>
          </a:r>
          <a:r>
            <a:rPr lang="it-IT" sz="1100" kern="1200" dirty="0">
              <a:solidFill>
                <a:srgbClr val="FFFFFF">
                  <a:alpha val="70000"/>
                </a:srgbClr>
              </a:solidFill>
              <a:latin typeface="Avenir Next LT Pro"/>
              <a:ea typeface="+mn-ea"/>
              <a:cs typeface="+mn-cs"/>
            </a:rPr>
            <a:t> 4:</a:t>
          </a:r>
        </a:p>
      </dgm:t>
    </dgm:pt>
    <dgm:pt modelId="{65F70DC5-3846-4030-A005-B64BBA195284}" type="parTrans" cxnId="{E3DFBB3B-8413-47E1-941A-621A8920A17B}">
      <dgm:prSet/>
      <dgm:spPr/>
      <dgm:t>
        <a:bodyPr/>
        <a:lstStyle/>
        <a:p>
          <a:endParaRPr lang="it-IT"/>
        </a:p>
      </dgm:t>
    </dgm:pt>
    <dgm:pt modelId="{C92EECBC-AC2A-430B-97F9-4160D3AECA95}" type="sibTrans" cxnId="{E3DFBB3B-8413-47E1-941A-621A8920A17B}">
      <dgm:prSet/>
      <dgm:spPr/>
      <dgm:t>
        <a:bodyPr/>
        <a:lstStyle/>
        <a:p>
          <a:endParaRPr lang="it-IT"/>
        </a:p>
      </dgm:t>
    </dgm:pt>
    <dgm:pt modelId="{43FB4316-3E4F-4BD0-9FC5-EB625A56ED3F}">
      <dgm:prSet custT="1"/>
      <dgm:spPr>
        <a:xfrm>
          <a:off x="3687648" y="1851919"/>
          <a:ext cx="1953356" cy="256701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None/>
          </a:pPr>
          <a:r>
            <a:rPr lang="it-IT" sz="1100" kern="1200" dirty="0">
              <a:solidFill>
                <a:srgbClr val="FFFFFF">
                  <a:alpha val="70000"/>
                </a:srgbClr>
              </a:solidFill>
              <a:latin typeface="Avenir Next LT Pro"/>
              <a:ea typeface="+mn-ea"/>
              <a:cs typeface="+mn-cs"/>
            </a:rPr>
            <a:t> (Time to </a:t>
          </a:r>
          <a:r>
            <a:rPr lang="it-IT" sz="1100" kern="1200" dirty="0" err="1">
              <a:solidFill>
                <a:srgbClr val="FFFFFF">
                  <a:alpha val="70000"/>
                </a:srgbClr>
              </a:solidFill>
              <a:latin typeface="Avenir Next LT Pro"/>
              <a:ea typeface="+mn-ea"/>
              <a:cs typeface="+mn-cs"/>
            </a:rPr>
            <a:t>Sleep</a:t>
          </a:r>
          <a:r>
            <a:rPr lang="it-IT" sz="1100" kern="1200" dirty="0">
              <a:solidFill>
                <a:srgbClr val="FFFFFF">
                  <a:alpha val="70000"/>
                </a:srgbClr>
              </a:solidFill>
              <a:latin typeface="Avenir Next LT Pro"/>
              <a:ea typeface="+mn-ea"/>
              <a:cs typeface="+mn-cs"/>
            </a:rPr>
            <a:t>)</a:t>
          </a:r>
        </a:p>
      </dgm:t>
    </dgm:pt>
    <dgm:pt modelId="{D7EB665B-7849-44F6-8FEA-4153B7ED91A4}" type="parTrans" cxnId="{289CF014-07BE-47E9-922E-5C25DF66A583}">
      <dgm:prSet/>
      <dgm:spPr/>
      <dgm:t>
        <a:bodyPr/>
        <a:lstStyle/>
        <a:p>
          <a:endParaRPr lang="it-IT"/>
        </a:p>
      </dgm:t>
    </dgm:pt>
    <dgm:pt modelId="{091477A0-88D6-4ADE-9FC0-AF6DD5AE9306}" type="sibTrans" cxnId="{289CF014-07BE-47E9-922E-5C25DF66A583}">
      <dgm:prSet/>
      <dgm:spPr/>
      <dgm:t>
        <a:bodyPr/>
        <a:lstStyle/>
        <a:p>
          <a:endParaRPr lang="it-IT"/>
        </a:p>
      </dgm:t>
    </dgm:pt>
    <dgm:pt modelId="{E1C68D32-1B29-49F2-9350-8D55FE204267}">
      <dgm:prSet phldrT="[Testo]" custT="1"/>
      <dgm:spPr>
        <a:xfrm>
          <a:off x="5911358" y="1825345"/>
          <a:ext cx="2080852" cy="2659788"/>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it-IT" sz="1100" kern="1200" dirty="0" err="1">
              <a:solidFill>
                <a:srgbClr val="FFFFFF">
                  <a:alpha val="70000"/>
                </a:srgbClr>
              </a:solidFill>
              <a:latin typeface="Avenir Next LT Pro"/>
              <a:ea typeface="+mn-ea"/>
              <a:cs typeface="+mn-cs"/>
            </a:rPr>
            <a:t>Classification</a:t>
          </a:r>
          <a:r>
            <a:rPr lang="it-IT" sz="1100" kern="1200" dirty="0">
              <a:solidFill>
                <a:srgbClr val="FFFFFF">
                  <a:alpha val="70000"/>
                </a:srgbClr>
              </a:solidFill>
              <a:latin typeface="Avenir Next LT Pro"/>
              <a:ea typeface="+mn-ea"/>
              <a:cs typeface="+mn-cs"/>
            </a:rPr>
            <a:t> of the best HMI </a:t>
          </a:r>
          <a:r>
            <a:rPr lang="it-IT" sz="1100" kern="1200" dirty="0" err="1">
              <a:solidFill>
                <a:srgbClr val="FFFFFF">
                  <a:alpha val="70000"/>
                </a:srgbClr>
              </a:solidFill>
              <a:latin typeface="Avenir Next LT Pro"/>
              <a:ea typeface="+mn-ea"/>
              <a:cs typeface="+mn-cs"/>
            </a:rPr>
            <a:t>components</a:t>
          </a:r>
          <a:endParaRPr lang="it-IT" sz="1100" kern="1200" dirty="0">
            <a:solidFill>
              <a:srgbClr val="FFFFFF">
                <a:alpha val="70000"/>
              </a:srgbClr>
            </a:solidFill>
            <a:latin typeface="Avenir Next LT Pro"/>
            <a:ea typeface="+mn-ea"/>
            <a:cs typeface="+mn-cs"/>
          </a:endParaRPr>
        </a:p>
      </dgm:t>
    </dgm:pt>
    <dgm:pt modelId="{CC6D7F9B-6804-4477-BA76-F8A381D0E4A6}" type="parTrans" cxnId="{ABBC149B-4C54-463B-9A27-84FD9C8CB590}">
      <dgm:prSet/>
      <dgm:spPr/>
      <dgm:t>
        <a:bodyPr/>
        <a:lstStyle/>
        <a:p>
          <a:endParaRPr lang="it-IT"/>
        </a:p>
      </dgm:t>
    </dgm:pt>
    <dgm:pt modelId="{5E3965D3-A728-48B6-A449-9B858B10068B}" type="sibTrans" cxnId="{ABBC149B-4C54-463B-9A27-84FD9C8CB590}">
      <dgm:prSet/>
      <dgm:spPr/>
      <dgm:t>
        <a:bodyPr/>
        <a:lstStyle/>
        <a:p>
          <a:endParaRPr lang="it-IT"/>
        </a:p>
      </dgm:t>
    </dgm:pt>
    <dgm:pt modelId="{19D45872-BC7F-427C-8D9C-3DDF8CB034C9}">
      <dgm:prSet phldrT="[Testo]" custT="1"/>
      <dgm:spPr>
        <a:xfrm>
          <a:off x="5911358" y="1825345"/>
          <a:ext cx="2080852" cy="2659788"/>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it-IT" sz="1100" kern="1200" dirty="0">
              <a:solidFill>
                <a:srgbClr val="FFFFFF">
                  <a:alpha val="70000"/>
                </a:srgbClr>
              </a:solidFill>
              <a:latin typeface="Avenir Next LT Pro"/>
              <a:ea typeface="+mn-ea"/>
              <a:cs typeface="+mn-cs"/>
            </a:rPr>
            <a:t>Definition of the </a:t>
          </a:r>
          <a:r>
            <a:rPr lang="it-IT" sz="1100" kern="1200" dirty="0" err="1">
              <a:solidFill>
                <a:srgbClr val="FFFFFF">
                  <a:alpha val="70000"/>
                </a:srgbClr>
              </a:solidFill>
              <a:latin typeface="Avenir Next LT Pro"/>
              <a:ea typeface="+mn-ea"/>
              <a:cs typeface="+mn-cs"/>
            </a:rPr>
            <a:t>behaviour</a:t>
          </a:r>
          <a:r>
            <a:rPr lang="it-IT" sz="1100" kern="1200" dirty="0">
              <a:solidFill>
                <a:srgbClr val="FFFFFF">
                  <a:alpha val="70000"/>
                </a:srgbClr>
              </a:solidFill>
              <a:latin typeface="Avenir Next LT Pro"/>
              <a:ea typeface="+mn-ea"/>
              <a:cs typeface="+mn-cs"/>
            </a:rPr>
            <a:t> for </a:t>
          </a:r>
          <a:r>
            <a:rPr lang="it-IT" sz="1100" kern="1200" dirty="0" err="1">
              <a:solidFill>
                <a:srgbClr val="FFFFFF">
                  <a:alpha val="70000"/>
                </a:srgbClr>
              </a:solidFill>
              <a:latin typeface="Avenir Next LT Pro"/>
              <a:ea typeface="+mn-ea"/>
              <a:cs typeface="+mn-cs"/>
            </a:rPr>
            <a:t>each</a:t>
          </a:r>
          <a:r>
            <a:rPr lang="it-IT" sz="1100" kern="1200" dirty="0">
              <a:solidFill>
                <a:srgbClr val="FFFFFF">
                  <a:alpha val="70000"/>
                </a:srgbClr>
              </a:solidFill>
              <a:latin typeface="Avenir Next LT Pro"/>
              <a:ea typeface="+mn-ea"/>
              <a:cs typeface="+mn-cs"/>
            </a:rPr>
            <a:t> HMI</a:t>
          </a:r>
        </a:p>
      </dgm:t>
    </dgm:pt>
    <dgm:pt modelId="{A6AAB9E2-7890-4447-8A12-190FA7DD5E6B}" type="parTrans" cxnId="{AE17E351-5CDC-4944-AD9F-29B82FDB3539}">
      <dgm:prSet/>
      <dgm:spPr/>
      <dgm:t>
        <a:bodyPr/>
        <a:lstStyle/>
        <a:p>
          <a:endParaRPr lang="it-IT"/>
        </a:p>
      </dgm:t>
    </dgm:pt>
    <dgm:pt modelId="{A6A6CD21-9043-485E-BFB4-029864C78299}" type="sibTrans" cxnId="{AE17E351-5CDC-4944-AD9F-29B82FDB3539}">
      <dgm:prSet/>
      <dgm:spPr/>
      <dgm:t>
        <a:bodyPr/>
        <a:lstStyle/>
        <a:p>
          <a:endParaRPr lang="it-IT"/>
        </a:p>
      </dgm:t>
    </dgm:pt>
    <dgm:pt modelId="{D20AE49D-E445-47FA-9652-A6936EC76D7D}">
      <dgm:prSet phldrT="[Testo]" custT="1"/>
      <dgm:spPr>
        <a:xfrm>
          <a:off x="5911358" y="1825345"/>
          <a:ext cx="2080852" cy="2659788"/>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en-GB" altLang="it-IT" sz="1100" kern="1200" dirty="0">
              <a:solidFill>
                <a:srgbClr val="FFFFFF">
                  <a:alpha val="70000"/>
                </a:srgbClr>
              </a:solidFill>
              <a:latin typeface="Avenir Next LT Pro"/>
              <a:ea typeface="+mn-ea"/>
              <a:cs typeface="+mn-cs"/>
            </a:rPr>
            <a:t>HMI components sourcing, benching and purchasing in the commercial market for the ME system</a:t>
          </a:r>
          <a:endParaRPr lang="it-IT" sz="1100" kern="1200" dirty="0">
            <a:solidFill>
              <a:srgbClr val="FFFFFF">
                <a:alpha val="70000"/>
              </a:srgbClr>
            </a:solidFill>
            <a:latin typeface="Avenir Next LT Pro"/>
            <a:ea typeface="+mn-ea"/>
            <a:cs typeface="+mn-cs"/>
          </a:endParaRPr>
        </a:p>
      </dgm:t>
    </dgm:pt>
    <dgm:pt modelId="{7A5FEEC9-6F98-4838-A5BD-708C3F8AFBD7}" type="parTrans" cxnId="{66396A78-7965-40B0-BBB0-EEAF246A3CAE}">
      <dgm:prSet/>
      <dgm:spPr/>
      <dgm:t>
        <a:bodyPr/>
        <a:lstStyle/>
        <a:p>
          <a:endParaRPr lang="it-IT"/>
        </a:p>
      </dgm:t>
    </dgm:pt>
    <dgm:pt modelId="{2121D580-0173-4472-B309-CF6269A819F3}" type="sibTrans" cxnId="{66396A78-7965-40B0-BBB0-EEAF246A3CAE}">
      <dgm:prSet/>
      <dgm:spPr/>
      <dgm:t>
        <a:bodyPr/>
        <a:lstStyle/>
        <a:p>
          <a:endParaRPr lang="it-IT"/>
        </a:p>
      </dgm:t>
    </dgm:pt>
    <dgm:pt modelId="{F4FBB375-45D7-416C-BD9A-FC92CBD7FF55}">
      <dgm:prSet phldrT="[Testo]" custT="1"/>
      <dgm:spPr>
        <a:xfrm>
          <a:off x="8474883" y="1832646"/>
          <a:ext cx="1708376" cy="2644702"/>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marL="57150" lvl="1" indent="-57150" algn="l" defTabSz="488950">
            <a:lnSpc>
              <a:spcPct val="90000"/>
            </a:lnSpc>
            <a:spcBef>
              <a:spcPct val="0"/>
            </a:spcBef>
            <a:spcAft>
              <a:spcPct val="15000"/>
            </a:spcAft>
            <a:buFont typeface="Arial" panose="020B0604020202020204" pitchFamily="34" charset="0"/>
            <a:buNone/>
          </a:pPr>
          <a:r>
            <a:rPr lang="en-GB" altLang="it-IT" sz="1050" kern="1200" dirty="0" err="1">
              <a:solidFill>
                <a:srgbClr val="FFFFFF">
                  <a:alpha val="70000"/>
                </a:srgbClr>
              </a:solidFill>
              <a:latin typeface="Avenir Next LT Pro"/>
              <a:ea typeface="+mn-ea"/>
              <a:cs typeface="+mn-cs"/>
            </a:rPr>
            <a:t>Stellantis</a:t>
          </a:r>
          <a:r>
            <a:rPr lang="en-GB" altLang="it-IT" sz="1050" kern="1200" dirty="0">
              <a:solidFill>
                <a:srgbClr val="FFFFFF">
                  <a:alpha val="70000"/>
                </a:srgbClr>
              </a:solidFill>
              <a:latin typeface="Avenir Next LT Pro"/>
              <a:ea typeface="+mn-ea"/>
              <a:cs typeface="+mn-cs"/>
            </a:rPr>
            <a:t> proto vehicle</a:t>
          </a:r>
          <a:endParaRPr lang="it-IT" sz="1050" kern="1200" dirty="0">
            <a:solidFill>
              <a:srgbClr val="FFFFFF">
                <a:alpha val="70000"/>
              </a:srgbClr>
            </a:solidFill>
            <a:latin typeface="Avenir Next LT Pro"/>
            <a:ea typeface="+mn-ea"/>
            <a:cs typeface="+mn-cs"/>
          </a:endParaRPr>
        </a:p>
      </dgm:t>
    </dgm:pt>
    <dgm:pt modelId="{95B1A3E6-66F1-4E93-B0B3-1C98F06F0D1D}" type="parTrans" cxnId="{B19D15E9-5FE3-4C93-BF50-96DA2058DB7A}">
      <dgm:prSet/>
      <dgm:spPr/>
      <dgm:t>
        <a:bodyPr/>
        <a:lstStyle/>
        <a:p>
          <a:endParaRPr lang="it-IT"/>
        </a:p>
      </dgm:t>
    </dgm:pt>
    <dgm:pt modelId="{B00E1501-6D35-44D3-85CE-9CF15E4FDD03}" type="sibTrans" cxnId="{B19D15E9-5FE3-4C93-BF50-96DA2058DB7A}">
      <dgm:prSet/>
      <dgm:spPr/>
      <dgm:t>
        <a:bodyPr/>
        <a:lstStyle/>
        <a:p>
          <a:endParaRPr lang="it-IT"/>
        </a:p>
      </dgm:t>
    </dgm:pt>
    <dgm:pt modelId="{A7E0FB15-69B2-4450-9EA8-3026D5EDA0CD}">
      <dgm:prSet phldrT="[Testo]" custT="1"/>
      <dgm:spPr>
        <a:xfrm>
          <a:off x="8474883" y="1832646"/>
          <a:ext cx="1708376" cy="2644702"/>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marL="57150" lvl="1" indent="-57150" algn="l" defTabSz="488950">
            <a:lnSpc>
              <a:spcPct val="90000"/>
            </a:lnSpc>
            <a:spcBef>
              <a:spcPct val="0"/>
            </a:spcBef>
            <a:spcAft>
              <a:spcPct val="15000"/>
            </a:spcAft>
            <a:buFont typeface="Arial" panose="020B0604020202020204" pitchFamily="34" charset="0"/>
            <a:buNone/>
          </a:pPr>
          <a:r>
            <a:rPr lang="it-IT" sz="1050" kern="1200" dirty="0">
              <a:solidFill>
                <a:srgbClr val="FFFFFF">
                  <a:alpha val="70000"/>
                </a:srgbClr>
              </a:solidFill>
              <a:latin typeface="Avenir Next LT Pro"/>
              <a:ea typeface="+mn-ea"/>
              <a:cs typeface="+mn-cs"/>
            </a:rPr>
            <a:t> </a:t>
          </a:r>
        </a:p>
      </dgm:t>
    </dgm:pt>
    <dgm:pt modelId="{4DF9D32B-29C9-4691-BBC2-2E697E5432BC}" type="parTrans" cxnId="{8539E764-1B3D-4B8C-897D-E0816DDB6D13}">
      <dgm:prSet/>
      <dgm:spPr/>
      <dgm:t>
        <a:bodyPr/>
        <a:lstStyle/>
        <a:p>
          <a:endParaRPr lang="it-IT"/>
        </a:p>
      </dgm:t>
    </dgm:pt>
    <dgm:pt modelId="{B67D3DED-DDF6-46E2-A3CA-0B6C9D0082C6}" type="sibTrans" cxnId="{8539E764-1B3D-4B8C-897D-E0816DDB6D13}">
      <dgm:prSet/>
      <dgm:spPr/>
      <dgm:t>
        <a:bodyPr/>
        <a:lstStyle/>
        <a:p>
          <a:endParaRPr lang="it-IT"/>
        </a:p>
      </dgm:t>
    </dgm:pt>
    <dgm:pt modelId="{DCC3A801-7933-47A7-A111-BE27EC861F33}">
      <dgm:prSet phldrT="[Testo]" custT="1"/>
      <dgm:spPr>
        <a:xfrm>
          <a:off x="8474883" y="1832646"/>
          <a:ext cx="1708376" cy="2644702"/>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marL="57150" lvl="1" indent="-57150" algn="l" defTabSz="488950">
            <a:lnSpc>
              <a:spcPct val="90000"/>
            </a:lnSpc>
            <a:spcBef>
              <a:spcPct val="0"/>
            </a:spcBef>
            <a:spcAft>
              <a:spcPct val="15000"/>
            </a:spcAft>
            <a:buFont typeface="Arial" panose="020B0604020202020204" pitchFamily="34" charset="0"/>
            <a:buChar char="•"/>
          </a:pPr>
          <a:r>
            <a:rPr lang="it-IT" sz="1050" kern="1200" dirty="0" err="1">
              <a:solidFill>
                <a:srgbClr val="FFFFFF">
                  <a:alpha val="70000"/>
                </a:srgbClr>
              </a:solidFill>
              <a:latin typeface="Avenir Next LT Pro"/>
              <a:ea typeface="+mn-ea"/>
              <a:cs typeface="+mn-cs"/>
            </a:rPr>
            <a:t>Dedinition</a:t>
          </a:r>
          <a:r>
            <a:rPr lang="it-IT" sz="1050" kern="1200" dirty="0">
              <a:solidFill>
                <a:srgbClr val="FFFFFF">
                  <a:alpha val="70000"/>
                </a:srgbClr>
              </a:solidFill>
              <a:latin typeface="Avenir Next LT Pro"/>
              <a:ea typeface="+mn-ea"/>
              <a:cs typeface="+mn-cs"/>
            </a:rPr>
            <a:t> the EE </a:t>
          </a:r>
          <a:r>
            <a:rPr lang="it-IT" sz="1050" kern="1200" dirty="0" err="1">
              <a:solidFill>
                <a:srgbClr val="FFFFFF">
                  <a:alpha val="70000"/>
                </a:srgbClr>
              </a:solidFill>
              <a:latin typeface="Avenir Next LT Pro"/>
              <a:ea typeface="+mn-ea"/>
              <a:cs typeface="+mn-cs"/>
            </a:rPr>
            <a:t>architecture</a:t>
          </a:r>
          <a:r>
            <a:rPr lang="it-IT" sz="1050" kern="1200" dirty="0">
              <a:solidFill>
                <a:srgbClr val="FFFFFF">
                  <a:alpha val="70000"/>
                </a:srgbClr>
              </a:solidFill>
              <a:latin typeface="Avenir Next LT Pro"/>
              <a:ea typeface="+mn-ea"/>
              <a:cs typeface="+mn-cs"/>
            </a:rPr>
            <a:t> and </a:t>
          </a:r>
          <a:r>
            <a:rPr lang="en-GB" altLang="it-IT" sz="1050" kern="1200" dirty="0">
              <a:solidFill>
                <a:srgbClr val="FFFFFF">
                  <a:alpha val="70000"/>
                </a:srgbClr>
              </a:solidFill>
              <a:latin typeface="Avenir Next LT Pro"/>
              <a:ea typeface="+mn-ea"/>
              <a:cs typeface="+mn-cs"/>
            </a:rPr>
            <a:t>adjustment the logical modules in the</a:t>
          </a:r>
          <a:endParaRPr lang="it-IT" sz="1050" kern="1200" dirty="0">
            <a:solidFill>
              <a:srgbClr val="FFFFFF">
                <a:alpha val="70000"/>
              </a:srgbClr>
            </a:solidFill>
            <a:latin typeface="Avenir Next LT Pro"/>
            <a:ea typeface="+mn-ea"/>
            <a:cs typeface="+mn-cs"/>
          </a:endParaRPr>
        </a:p>
      </dgm:t>
    </dgm:pt>
    <dgm:pt modelId="{CEF2351F-3575-42E4-AABD-26AE5DF69146}" type="parTrans" cxnId="{24F1C536-0E11-41B5-B95D-0F8054D213D6}">
      <dgm:prSet/>
      <dgm:spPr/>
      <dgm:t>
        <a:bodyPr/>
        <a:lstStyle/>
        <a:p>
          <a:endParaRPr lang="it-IT"/>
        </a:p>
      </dgm:t>
    </dgm:pt>
    <dgm:pt modelId="{080DF7E6-8E5D-4E93-9397-D92E6AD292CD}" type="sibTrans" cxnId="{24F1C536-0E11-41B5-B95D-0F8054D213D6}">
      <dgm:prSet/>
      <dgm:spPr/>
      <dgm:t>
        <a:bodyPr/>
        <a:lstStyle/>
        <a:p>
          <a:endParaRPr lang="it-IT"/>
        </a:p>
      </dgm:t>
    </dgm:pt>
    <dgm:pt modelId="{D9DBE646-7AD5-44FE-8848-3C13A461930B}" type="pres">
      <dgm:prSet presAssocID="{F5EFF2F2-CDCD-4E4D-AB96-4DDEBB948938}" presName="Name0" presStyleCnt="0">
        <dgm:presLayoutVars>
          <dgm:dir/>
          <dgm:resizeHandles val="exact"/>
        </dgm:presLayoutVars>
      </dgm:prSet>
      <dgm:spPr/>
    </dgm:pt>
    <dgm:pt modelId="{452C7BEF-999F-464D-82EF-1D1EF54B36B3}" type="pres">
      <dgm:prSet presAssocID="{51465351-39AC-4756-AB44-52C409EBF963}" presName="composite" presStyleCnt="0"/>
      <dgm:spPr/>
    </dgm:pt>
    <dgm:pt modelId="{69741416-7545-45E8-99F3-0EF28E3B6C9D}" type="pres">
      <dgm:prSet presAssocID="{51465351-39AC-4756-AB44-52C409EBF963}" presName="imagSh" presStyleLbl="bgImgPlace1" presStyleIdx="0" presStyleCnt="5" custScaleX="184461" custScaleY="138175" custLinFactY="-3992" custLinFactNeighborX="15559" custLinFactNeighborY="-100000"/>
      <dgm:spPr>
        <a:xfrm>
          <a:off x="134766" y="503806"/>
          <a:ext cx="1579356" cy="1346456"/>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2700" cap="flat" cmpd="sng" algn="ctr">
          <a:solidFill>
            <a:srgbClr val="FFFFFF">
              <a:hueOff val="0"/>
              <a:satOff val="0"/>
              <a:lumOff val="0"/>
              <a:alphaOff val="0"/>
            </a:srgbClr>
          </a:solidFill>
          <a:prstDash val="solid"/>
          <a:miter lim="800000"/>
        </a:ln>
        <a:effectLst/>
      </dgm:spPr>
    </dgm:pt>
    <dgm:pt modelId="{35C9CDF2-2C3D-4BDA-BDEF-FAC4F2C83920}" type="pres">
      <dgm:prSet presAssocID="{51465351-39AC-4756-AB44-52C409EBF963}" presName="txNode" presStyleLbl="node1" presStyleIdx="0" presStyleCnt="5" custScaleX="189945" custScaleY="188480" custLinFactNeighborX="-134" custLinFactNeighborY="17787">
        <dgm:presLayoutVars>
          <dgm:bulletEnabled val="1"/>
        </dgm:presLayoutVars>
      </dgm:prSet>
      <dgm:spPr/>
    </dgm:pt>
    <dgm:pt modelId="{426EDA21-3A83-4210-8674-3FF50D31F7DE}" type="pres">
      <dgm:prSet presAssocID="{558D67B5-7E88-4B10-A9DF-4FA0B2CD1ABD}" presName="sibTrans" presStyleLbl="sibTrans2D1" presStyleIdx="0" presStyleCnt="4"/>
      <dgm:spPr/>
    </dgm:pt>
    <dgm:pt modelId="{76E9FA32-AE18-4110-96CA-F0740B3FED97}" type="pres">
      <dgm:prSet presAssocID="{558D67B5-7E88-4B10-A9DF-4FA0B2CD1ABD}" presName="connTx" presStyleLbl="sibTrans2D1" presStyleIdx="0" presStyleCnt="4"/>
      <dgm:spPr/>
    </dgm:pt>
    <dgm:pt modelId="{EFB4B718-4CED-4123-968C-2D21DF151BB6}" type="pres">
      <dgm:prSet presAssocID="{B5FE6F07-3A44-43D5-81A5-F382417AEF3A}" presName="composite" presStyleCnt="0"/>
      <dgm:spPr/>
    </dgm:pt>
    <dgm:pt modelId="{878239A9-C0E8-4177-B374-98CA28DE3129}" type="pres">
      <dgm:prSet presAssocID="{B5FE6F07-3A44-43D5-81A5-F382417AEF3A}" presName="imagSh" presStyleLbl="bgImgPlace1" presStyleIdx="1" presStyleCnt="5" custScaleX="163138" custScaleY="159054" custLinFactNeighborX="-15487" custLinFactNeighborY="-86913"/>
      <dgm:spPr>
        <a:xfrm>
          <a:off x="1954677" y="474292"/>
          <a:ext cx="1412811" cy="1377443"/>
        </a:xfrm>
        <a:prstGeom prst="roundRect">
          <a:avLst>
            <a:gd name="adj" fmla="val 10000"/>
          </a:avLst>
        </a:prstGeom>
        <a:blipFill rotWithShape="1">
          <a:blip xmlns:r="http://schemas.openxmlformats.org/officeDocument/2006/relationships" r:embed="rId2"/>
          <a:srcRect/>
          <a:stretch>
            <a:fillRect l="-2000" r="-2000"/>
          </a:stretch>
        </a:blipFill>
        <a:ln w="12700" cap="flat" cmpd="sng" algn="ctr">
          <a:solidFill>
            <a:srgbClr val="FFFFFF">
              <a:hueOff val="0"/>
              <a:satOff val="0"/>
              <a:lumOff val="0"/>
              <a:alphaOff val="0"/>
            </a:srgbClr>
          </a:solidFill>
          <a:prstDash val="solid"/>
          <a:miter lim="800000"/>
        </a:ln>
        <a:effectLst/>
      </dgm:spPr>
    </dgm:pt>
    <dgm:pt modelId="{50F8CD1C-9EE6-4281-8F54-174D98CEF44D}" type="pres">
      <dgm:prSet presAssocID="{B5FE6F07-3A44-43D5-81A5-F382417AEF3A}" presName="txNode" presStyleLbl="node1" presStyleIdx="1" presStyleCnt="5" custScaleX="190714" custScaleY="257543" custLinFactNeighborX="-28978" custLinFactNeighborY="63197">
        <dgm:presLayoutVars>
          <dgm:bulletEnabled val="1"/>
        </dgm:presLayoutVars>
      </dgm:prSet>
      <dgm:spPr/>
    </dgm:pt>
    <dgm:pt modelId="{BD137F72-716D-4E81-A906-A3F9A3CC8475}" type="pres">
      <dgm:prSet presAssocID="{D69E1602-C932-456E-82D7-C72BF95F16DC}" presName="sibTrans" presStyleLbl="sibTrans2D1" presStyleIdx="1" presStyleCnt="4"/>
      <dgm:spPr/>
    </dgm:pt>
    <dgm:pt modelId="{EDE0E9CE-865A-4A64-9FF0-9977009485A9}" type="pres">
      <dgm:prSet presAssocID="{D69E1602-C932-456E-82D7-C72BF95F16DC}" presName="connTx" presStyleLbl="sibTrans2D1" presStyleIdx="1" presStyleCnt="4"/>
      <dgm:spPr/>
    </dgm:pt>
    <dgm:pt modelId="{005889B7-5003-4CDE-9C9D-D6DAD18CAA9E}" type="pres">
      <dgm:prSet presAssocID="{25D5790E-D944-427F-A444-AA7AC3BF38C5}" presName="composite" presStyleCnt="0"/>
      <dgm:spPr/>
    </dgm:pt>
    <dgm:pt modelId="{92A0C871-F529-4530-996C-E40DB3F1BEA4}" type="pres">
      <dgm:prSet presAssocID="{25D5790E-D944-427F-A444-AA7AC3BF38C5}" presName="imagSh" presStyleLbl="bgImgPlace1" presStyleIdx="2" presStyleCnt="5" custScaleX="218589" custScaleY="112775" custLinFactY="-932" custLinFactNeighborX="-49759" custLinFactNeighborY="-100000"/>
      <dgm:spPr>
        <a:xfrm>
          <a:off x="3666707" y="506705"/>
          <a:ext cx="1893029" cy="976656"/>
        </a:xfrm>
        <a:prstGeom prst="roundRect">
          <a:avLst>
            <a:gd name="adj" fmla="val 10000"/>
          </a:avLst>
        </a:prstGeom>
        <a:blipFill rotWithShape="1">
          <a:blip xmlns:r="http://schemas.openxmlformats.org/officeDocument/2006/relationships" r:embed="rId3"/>
          <a:srcRect/>
          <a:stretch>
            <a:fillRect l="-17000" r="-17000"/>
          </a:stretch>
        </a:blipFill>
        <a:ln w="12700" cap="flat" cmpd="sng" algn="ctr">
          <a:solidFill>
            <a:srgbClr val="FFFFFF">
              <a:hueOff val="0"/>
              <a:satOff val="0"/>
              <a:lumOff val="0"/>
              <a:alphaOff val="0"/>
            </a:srgbClr>
          </a:solidFill>
          <a:prstDash val="solid"/>
          <a:miter lim="800000"/>
        </a:ln>
        <a:effectLst/>
      </dgm:spPr>
    </dgm:pt>
    <dgm:pt modelId="{0D1A469B-83AE-4684-9629-34017B550929}" type="pres">
      <dgm:prSet presAssocID="{25D5790E-D944-427F-A444-AA7AC3BF38C5}" presName="txNode" presStyleLbl="node1" presStyleIdx="2" presStyleCnt="5" custScaleX="225555" custScaleY="296414" custLinFactNeighborX="-60137" custLinFactNeighborY="86220">
        <dgm:presLayoutVars>
          <dgm:bulletEnabled val="1"/>
        </dgm:presLayoutVars>
      </dgm:prSet>
      <dgm:spPr/>
    </dgm:pt>
    <dgm:pt modelId="{E723AB5A-C049-4630-8561-E4DCE6AF822E}" type="pres">
      <dgm:prSet presAssocID="{17E3E4CA-254D-41F4-8AD3-FD2F8619DC2E}" presName="sibTrans" presStyleLbl="sibTrans2D1" presStyleIdx="2" presStyleCnt="4"/>
      <dgm:spPr/>
    </dgm:pt>
    <dgm:pt modelId="{04CF368F-DB26-4F09-96D0-267F91A88341}" type="pres">
      <dgm:prSet presAssocID="{17E3E4CA-254D-41F4-8AD3-FD2F8619DC2E}" presName="connTx" presStyleLbl="sibTrans2D1" presStyleIdx="2" presStyleCnt="4"/>
      <dgm:spPr/>
    </dgm:pt>
    <dgm:pt modelId="{1DCADE61-E3EC-424F-B116-5B455F306B1A}" type="pres">
      <dgm:prSet presAssocID="{8361EB52-914F-4300-97C1-244AC6A10A70}" presName="composite" presStyleCnt="0"/>
      <dgm:spPr/>
    </dgm:pt>
    <dgm:pt modelId="{301B21B0-9EC1-432C-B8F3-A5E9E0E46BBA}" type="pres">
      <dgm:prSet presAssocID="{8361EB52-914F-4300-97C1-244AC6A10A70}" presName="imagSh" presStyleLbl="bgImgPlace1" presStyleIdx="3" presStyleCnt="5" custScaleX="197896" custScaleY="139988" custLinFactNeighborX="-50891" custLinFactNeighborY="-90507"/>
      <dgm:spPr>
        <a:xfrm>
          <a:off x="6099245" y="479152"/>
          <a:ext cx="1713823" cy="1212327"/>
        </a:xfrm>
        <a:prstGeom prst="roundRect">
          <a:avLst>
            <a:gd name="adj" fmla="val 10000"/>
          </a:avLst>
        </a:prstGeom>
        <a:blipFill rotWithShape="1">
          <a:blip xmlns:r="http://schemas.openxmlformats.org/officeDocument/2006/relationships" r:embed="rId4"/>
          <a:srcRect/>
          <a:stretch>
            <a:fillRect l="-5000" r="-5000"/>
          </a:stretch>
        </a:blipFill>
        <a:ln w="12700" cap="flat" cmpd="sng" algn="ctr">
          <a:solidFill>
            <a:srgbClr val="FFFFFF">
              <a:hueOff val="0"/>
              <a:satOff val="0"/>
              <a:lumOff val="0"/>
              <a:alphaOff val="0"/>
            </a:srgbClr>
          </a:solidFill>
          <a:prstDash val="solid"/>
          <a:miter lim="800000"/>
        </a:ln>
        <a:effectLst/>
      </dgm:spPr>
    </dgm:pt>
    <dgm:pt modelId="{3C75C5DE-E832-4C37-826E-442D2C1BE39A}" type="pres">
      <dgm:prSet presAssocID="{8361EB52-914F-4300-97C1-244AC6A10A70}" presName="txNode" presStyleLbl="node1" presStyleIdx="3" presStyleCnt="5" custScaleX="240277" custScaleY="307127" custLinFactNeighborX="-67675" custLinFactNeighborY="88508">
        <dgm:presLayoutVars>
          <dgm:bulletEnabled val="1"/>
        </dgm:presLayoutVars>
      </dgm:prSet>
      <dgm:spPr/>
    </dgm:pt>
    <dgm:pt modelId="{52A6318F-01C3-440B-AE2A-4A0FBDFB95D9}" type="pres">
      <dgm:prSet presAssocID="{5D5D0610-7DAB-427A-BA8F-CF04F4A8886D}" presName="sibTrans" presStyleLbl="sibTrans2D1" presStyleIdx="3" presStyleCnt="4" custScaleX="110000" custScaleY="90909" custLinFactNeighborX="17118" custLinFactNeighborY="-15989"/>
      <dgm:spPr/>
    </dgm:pt>
    <dgm:pt modelId="{2C65D695-A91C-4726-BB3C-1D83287903BA}" type="pres">
      <dgm:prSet presAssocID="{5D5D0610-7DAB-427A-BA8F-CF04F4A8886D}" presName="connTx" presStyleLbl="sibTrans2D1" presStyleIdx="3" presStyleCnt="4"/>
      <dgm:spPr/>
    </dgm:pt>
    <dgm:pt modelId="{28E79607-2567-429D-8CA8-AF58D2807C0E}" type="pres">
      <dgm:prSet presAssocID="{1658466B-B118-4EDF-B14F-60CB5A6F395B}" presName="composite" presStyleCnt="0"/>
      <dgm:spPr/>
    </dgm:pt>
    <dgm:pt modelId="{5152F20E-105F-4669-8B1C-775299570F16}" type="pres">
      <dgm:prSet presAssocID="{1658466B-B118-4EDF-B14F-60CB5A6F395B}" presName="imagSh" presStyleLbl="bgImgPlace1" presStyleIdx="4" presStyleCnt="5" custScaleX="188974" custScaleY="143294" custLinFactNeighborX="-44312" custLinFactNeighborY="-96429"/>
      <dgm:spPr>
        <a:xfrm>
          <a:off x="8530173" y="413551"/>
          <a:ext cx="1636557" cy="1240958"/>
        </a:xfrm>
        <a:prstGeom prst="roundRect">
          <a:avLst>
            <a:gd name="adj" fmla="val 10000"/>
          </a:avLst>
        </a:prstGeom>
        <a:blipFill rotWithShape="1">
          <a:blip xmlns:r="http://schemas.openxmlformats.org/officeDocument/2006/relationships" r:embed="rId5"/>
          <a:srcRect/>
          <a:stretch>
            <a:fillRect t="-3000" b="-3000"/>
          </a:stretch>
        </a:blipFill>
        <a:ln w="12700" cap="flat" cmpd="sng" algn="ctr">
          <a:solidFill>
            <a:srgbClr val="FFFFFF">
              <a:hueOff val="0"/>
              <a:satOff val="0"/>
              <a:lumOff val="0"/>
              <a:alphaOff val="0"/>
            </a:srgbClr>
          </a:solidFill>
          <a:prstDash val="solid"/>
          <a:miter lim="800000"/>
        </a:ln>
        <a:effectLst/>
      </dgm:spPr>
    </dgm:pt>
    <dgm:pt modelId="{5856D225-A8D5-4FCE-9FDB-CBFD7C9BD2B1}" type="pres">
      <dgm:prSet presAssocID="{1658466B-B118-4EDF-B14F-60CB5A6F395B}" presName="txNode" presStyleLbl="node1" presStyleIdx="4" presStyleCnt="5" custScaleX="197267" custScaleY="305385" custLinFactNeighborX="-62829" custLinFactNeighborY="88480">
        <dgm:presLayoutVars>
          <dgm:bulletEnabled val="1"/>
        </dgm:presLayoutVars>
      </dgm:prSet>
      <dgm:spPr/>
    </dgm:pt>
  </dgm:ptLst>
  <dgm:cxnLst>
    <dgm:cxn modelId="{289CF014-07BE-47E9-922E-5C25DF66A583}" srcId="{F3BD4E94-A572-4D27-A2BF-B88827357D9F}" destId="{43FB4316-3E4F-4BD0-9FC5-EB625A56ED3F}" srcOrd="0" destOrd="0" parTransId="{D7EB665B-7849-44F6-8FEA-4153B7ED91A4}" sibTransId="{091477A0-88D6-4ADE-9FC0-AF6DD5AE9306}"/>
    <dgm:cxn modelId="{BB91241C-B841-4F79-8A4E-540E1462AB9D}" srcId="{25D5790E-D944-427F-A444-AA7AC3BF38C5}" destId="{2FBD647A-A220-4E5F-81C0-B852152B13C5}" srcOrd="4" destOrd="0" parTransId="{17ECB36C-FC71-4FEC-86C5-B997773BD804}" sibTransId="{C7077C6E-E80C-4C65-94C9-7FF7819DF0C9}"/>
    <dgm:cxn modelId="{5AFF5A20-6586-47B9-BC39-1829D6DBC4F1}" type="presOf" srcId="{A53DE727-9D2F-4B45-94A2-E1B2EC6A12AD}" destId="{3C75C5DE-E832-4C37-826E-442D2C1BE39A}" srcOrd="0" destOrd="1" presId="urn:microsoft.com/office/officeart/2005/8/layout/hProcess10"/>
    <dgm:cxn modelId="{F0969022-486A-445D-AAB6-368E660711C8}" type="presOf" srcId="{2FBD647A-A220-4E5F-81C0-B852152B13C5}" destId="{0D1A469B-83AE-4684-9629-34017B550929}" srcOrd="0" destOrd="5" presId="urn:microsoft.com/office/officeart/2005/8/layout/hProcess10"/>
    <dgm:cxn modelId="{AE4B2523-F016-412D-8AE7-6B80607FD36A}" type="presOf" srcId="{43FB4316-3E4F-4BD0-9FC5-EB625A56ED3F}" destId="{0D1A469B-83AE-4684-9629-34017B550929}" srcOrd="0" destOrd="7" presId="urn:microsoft.com/office/officeart/2005/8/layout/hProcess10"/>
    <dgm:cxn modelId="{1D038634-FB03-49DB-B757-FFA98D5B8B1E}" type="presOf" srcId="{17E3E4CA-254D-41F4-8AD3-FD2F8619DC2E}" destId="{E723AB5A-C049-4630-8561-E4DCE6AF822E}" srcOrd="0" destOrd="0" presId="urn:microsoft.com/office/officeart/2005/8/layout/hProcess10"/>
    <dgm:cxn modelId="{24F1C536-0E11-41B5-B95D-0F8054D213D6}" srcId="{1658466B-B118-4EDF-B14F-60CB5A6F395B}" destId="{DCC3A801-7933-47A7-A111-BE27EC861F33}" srcOrd="2" destOrd="0" parTransId="{CEF2351F-3575-42E4-AABD-26AE5DF69146}" sibTransId="{080DF7E6-8E5D-4E93-9397-D92E6AD292CD}"/>
    <dgm:cxn modelId="{4E78CA38-8475-4652-8A2E-C5D7AB3D773C}" type="presOf" srcId="{F4FBB375-45D7-416C-BD9A-FC92CBD7FF55}" destId="{5856D225-A8D5-4FCE-9FDB-CBFD7C9BD2B1}" srcOrd="0" destOrd="4" presId="urn:microsoft.com/office/officeart/2005/8/layout/hProcess10"/>
    <dgm:cxn modelId="{E3DFBB3B-8413-47E1-941A-621A8920A17B}" srcId="{25D5790E-D944-427F-A444-AA7AC3BF38C5}" destId="{F3BD4E94-A572-4D27-A2BF-B88827357D9F}" srcOrd="5" destOrd="0" parTransId="{65F70DC5-3846-4030-A005-B64BBA195284}" sibTransId="{C92EECBC-AC2A-430B-97F9-4160D3AECA95}"/>
    <dgm:cxn modelId="{5FC02F5D-63C9-4D8E-BE41-56F0334F59B6}" type="presOf" srcId="{51465351-39AC-4756-AB44-52C409EBF963}" destId="{35C9CDF2-2C3D-4BDA-BDEF-FAC4F2C83920}" srcOrd="0" destOrd="0" presId="urn:microsoft.com/office/officeart/2005/8/layout/hProcess10"/>
    <dgm:cxn modelId="{E3A6585D-4544-4332-AA9D-1E007B7CD673}" srcId="{F5EFF2F2-CDCD-4E4D-AB96-4DDEBB948938}" destId="{1658466B-B118-4EDF-B14F-60CB5A6F395B}" srcOrd="4" destOrd="0" parTransId="{41680F3F-6EA1-49E7-BB41-8B68A7400E1E}" sibTransId="{5BBF014E-5278-4A07-85C4-1DCF36681D08}"/>
    <dgm:cxn modelId="{F6783760-2A5F-4FAF-B593-A79E2F215D92}" srcId="{8361EB52-914F-4300-97C1-244AC6A10A70}" destId="{A53DE727-9D2F-4B45-94A2-E1B2EC6A12AD}" srcOrd="0" destOrd="0" parTransId="{84DC3AC3-AD79-427E-A719-AC7E4DAC9847}" sibTransId="{FDD07C8E-2B60-4343-8DCA-E72D4CBC10B5}"/>
    <dgm:cxn modelId="{8539E764-1B3D-4B8C-897D-E0816DDB6D13}" srcId="{1658466B-B118-4EDF-B14F-60CB5A6F395B}" destId="{A7E0FB15-69B2-4450-9EA8-3026D5EDA0CD}" srcOrd="1" destOrd="0" parTransId="{4DF9D32B-29C9-4691-BBC2-2E697E5432BC}" sibTransId="{B67D3DED-DDF6-46E2-A3CA-0B6C9D0082C6}"/>
    <dgm:cxn modelId="{1E3A0647-174C-4FCD-B0B8-DA65A600E5D1}" type="presOf" srcId="{E1C68D32-1B29-49F2-9350-8D55FE204267}" destId="{3C75C5DE-E832-4C37-826E-442D2C1BE39A}" srcOrd="0" destOrd="2" presId="urn:microsoft.com/office/officeart/2005/8/layout/hProcess10"/>
    <dgm:cxn modelId="{DF834C68-5C03-4644-A9DC-F06D8A6A9FB5}" type="presOf" srcId="{C9DB8869-E910-4333-933B-AAD1EB480037}" destId="{5856D225-A8D5-4FCE-9FDB-CBFD7C9BD2B1}" srcOrd="0" destOrd="1" presId="urn:microsoft.com/office/officeart/2005/8/layout/hProcess10"/>
    <dgm:cxn modelId="{48BDBB68-09AF-47E3-816B-3163C886B732}" type="presOf" srcId="{1658466B-B118-4EDF-B14F-60CB5A6F395B}" destId="{5856D225-A8D5-4FCE-9FDB-CBFD7C9BD2B1}" srcOrd="0" destOrd="0" presId="urn:microsoft.com/office/officeart/2005/8/layout/hProcess10"/>
    <dgm:cxn modelId="{D6994D6B-CCC3-4E85-8776-FB03B8833F29}" type="presOf" srcId="{558D67B5-7E88-4B10-A9DF-4FA0B2CD1ABD}" destId="{426EDA21-3A83-4210-8674-3FF50D31F7DE}" srcOrd="0" destOrd="0" presId="urn:microsoft.com/office/officeart/2005/8/layout/hProcess10"/>
    <dgm:cxn modelId="{B3125A6C-4396-4590-B418-906D6D7CA348}" type="presOf" srcId="{558D67B5-7E88-4B10-A9DF-4FA0B2CD1ABD}" destId="{76E9FA32-AE18-4110-96CA-F0740B3FED97}" srcOrd="1" destOrd="0" presId="urn:microsoft.com/office/officeart/2005/8/layout/hProcess10"/>
    <dgm:cxn modelId="{D7978870-EBEC-48FD-80A0-4593D6B194B1}" type="presOf" srcId="{25D5790E-D944-427F-A444-AA7AC3BF38C5}" destId="{0D1A469B-83AE-4684-9629-34017B550929}" srcOrd="0" destOrd="0" presId="urn:microsoft.com/office/officeart/2005/8/layout/hProcess10"/>
    <dgm:cxn modelId="{214C9451-4CBF-47ED-89E9-70B02778AC92}" type="presOf" srcId="{19D45872-BC7F-427C-8D9C-3DDF8CB034C9}" destId="{3C75C5DE-E832-4C37-826E-442D2C1BE39A}" srcOrd="0" destOrd="3" presId="urn:microsoft.com/office/officeart/2005/8/layout/hProcess10"/>
    <dgm:cxn modelId="{AE17E351-5CDC-4944-AD9F-29B82FDB3539}" srcId="{8361EB52-914F-4300-97C1-244AC6A10A70}" destId="{19D45872-BC7F-427C-8D9C-3DDF8CB034C9}" srcOrd="2" destOrd="0" parTransId="{A6AAB9E2-7890-4447-8A12-190FA7DD5E6B}" sibTransId="{A6A6CD21-9043-485E-BFB4-029864C78299}"/>
    <dgm:cxn modelId="{317D3F72-F97F-4185-B87A-0A0C258A0CD1}" type="presOf" srcId="{67289A97-C18E-4089-B90A-6FE6A6E58EA3}" destId="{0D1A469B-83AE-4684-9629-34017B550929}" srcOrd="0" destOrd="1" presId="urn:microsoft.com/office/officeart/2005/8/layout/hProcess10"/>
    <dgm:cxn modelId="{FC56A452-669B-4099-83FD-5F88ACC35B70}" type="presOf" srcId="{DCC3A801-7933-47A7-A111-BE27EC861F33}" destId="{5856D225-A8D5-4FCE-9FDB-CBFD7C9BD2B1}" srcOrd="0" destOrd="3" presId="urn:microsoft.com/office/officeart/2005/8/layout/hProcess10"/>
    <dgm:cxn modelId="{C93E5953-AA45-4640-BCA6-A642D60B88A8}" srcId="{F5EFF2F2-CDCD-4E4D-AB96-4DDEBB948938}" destId="{51465351-39AC-4756-AB44-52C409EBF963}" srcOrd="0" destOrd="0" parTransId="{46A75F09-B1A5-4CA8-8AA0-AF848BFD9C4C}" sibTransId="{558D67B5-7E88-4B10-A9DF-4FA0B2CD1ABD}"/>
    <dgm:cxn modelId="{1AC45D78-9C06-4859-B72E-21D368A50BC5}" type="presOf" srcId="{6EDA2299-CD26-422A-9977-79424CD20B69}" destId="{0D1A469B-83AE-4684-9629-34017B550929}" srcOrd="0" destOrd="3" presId="urn:microsoft.com/office/officeart/2005/8/layout/hProcess10"/>
    <dgm:cxn modelId="{66396A78-7965-40B0-BBB0-EEAF246A3CAE}" srcId="{8361EB52-914F-4300-97C1-244AC6A10A70}" destId="{D20AE49D-E445-47FA-9652-A6936EC76D7D}" srcOrd="3" destOrd="0" parTransId="{7A5FEEC9-6F98-4838-A5BD-708C3F8AFBD7}" sibTransId="{2121D580-0173-4472-B309-CF6269A819F3}"/>
    <dgm:cxn modelId="{119ED584-623E-4AE5-B3D7-8B834600DA96}" srcId="{25D5790E-D944-427F-A444-AA7AC3BF38C5}" destId="{A0693B19-D3E8-4A09-8ED9-5DC312DE9875}" srcOrd="3" destOrd="0" parTransId="{F245E717-968D-4188-8FBF-F7C2C96E9439}" sibTransId="{9EE9C8D6-CDAD-406B-81CE-ADA554F5CE70}"/>
    <dgm:cxn modelId="{2442F18E-375B-4C00-9D59-572F6BA252F3}" type="presOf" srcId="{222689A6-7D20-4067-AC8C-71256D9C504D}" destId="{0D1A469B-83AE-4684-9629-34017B550929}" srcOrd="0" destOrd="2" presId="urn:microsoft.com/office/officeart/2005/8/layout/hProcess10"/>
    <dgm:cxn modelId="{1A3C1D91-F482-416F-B8B7-99F7311851A5}" srcId="{25D5790E-D944-427F-A444-AA7AC3BF38C5}" destId="{6EDA2299-CD26-422A-9977-79424CD20B69}" srcOrd="2" destOrd="0" parTransId="{31E72676-FBD9-4D09-B5A6-B7748D1E7B22}" sibTransId="{DF2EABEB-F2F7-453E-AE9F-ABB2466C98DE}"/>
    <dgm:cxn modelId="{ABBC149B-4C54-463B-9A27-84FD9C8CB590}" srcId="{8361EB52-914F-4300-97C1-244AC6A10A70}" destId="{E1C68D32-1B29-49F2-9350-8D55FE204267}" srcOrd="1" destOrd="0" parTransId="{CC6D7F9B-6804-4477-BA76-F8A381D0E4A6}" sibTransId="{5E3965D3-A728-48B6-A449-9B858B10068B}"/>
    <dgm:cxn modelId="{6E53FCA3-E910-4955-BD0E-F9434B77A283}" type="presOf" srcId="{17E3E4CA-254D-41F4-8AD3-FD2F8619DC2E}" destId="{04CF368F-DB26-4F09-96D0-267F91A88341}" srcOrd="1" destOrd="0" presId="urn:microsoft.com/office/officeart/2005/8/layout/hProcess10"/>
    <dgm:cxn modelId="{16AE41A8-4127-47EA-90F5-48C391A4B030}" type="presOf" srcId="{D69E1602-C932-456E-82D7-C72BF95F16DC}" destId="{EDE0E9CE-865A-4A64-9FF0-9977009485A9}" srcOrd="1" destOrd="0" presId="urn:microsoft.com/office/officeart/2005/8/layout/hProcess10"/>
    <dgm:cxn modelId="{FC5987AC-87EC-4963-8282-5202361E0C14}" srcId="{F5EFF2F2-CDCD-4E4D-AB96-4DDEBB948938}" destId="{8361EB52-914F-4300-97C1-244AC6A10A70}" srcOrd="3" destOrd="0" parTransId="{B7536B17-9F1F-4933-BBE2-1645F9E216C5}" sibTransId="{5D5D0610-7DAB-427A-BA8F-CF04F4A8886D}"/>
    <dgm:cxn modelId="{8ACD61B5-2717-441C-95C8-44539BC472E6}" type="presOf" srcId="{5D5D0610-7DAB-427A-BA8F-CF04F4A8886D}" destId="{2C65D695-A91C-4726-BB3C-1D83287903BA}" srcOrd="1" destOrd="0" presId="urn:microsoft.com/office/officeart/2005/8/layout/hProcess10"/>
    <dgm:cxn modelId="{8E631FC1-D39F-4CC5-AA31-BAE324A70502}" srcId="{25D5790E-D944-427F-A444-AA7AC3BF38C5}" destId="{67289A97-C18E-4089-B90A-6FE6A6E58EA3}" srcOrd="0" destOrd="0" parTransId="{B0384511-78ED-44CA-870A-2AAA24789390}" sibTransId="{0056EBAE-931D-48F0-9F9A-155DA6203A47}"/>
    <dgm:cxn modelId="{2E89B2C8-BF61-470B-9F5B-2D5DDD80D2A8}" srcId="{25D5790E-D944-427F-A444-AA7AC3BF38C5}" destId="{222689A6-7D20-4067-AC8C-71256D9C504D}" srcOrd="1" destOrd="0" parTransId="{885956BE-F1C2-4D6B-84C5-112DE2AFA708}" sibTransId="{B94A0532-DE2C-4EC7-8057-46AB6BDD2B20}"/>
    <dgm:cxn modelId="{57648BD2-C559-4C7C-B75A-A916FB641451}" type="presOf" srcId="{8361EB52-914F-4300-97C1-244AC6A10A70}" destId="{3C75C5DE-E832-4C37-826E-442D2C1BE39A}" srcOrd="0" destOrd="0" presId="urn:microsoft.com/office/officeart/2005/8/layout/hProcess10"/>
    <dgm:cxn modelId="{8099EED2-803D-4A92-BC8E-A66D7A559663}" type="presOf" srcId="{B5FE6F07-3A44-43D5-81A5-F382417AEF3A}" destId="{50F8CD1C-9EE6-4281-8F54-174D98CEF44D}" srcOrd="0" destOrd="0" presId="urn:microsoft.com/office/officeart/2005/8/layout/hProcess10"/>
    <dgm:cxn modelId="{BD9729D9-AE5F-4C71-B863-F455E478B2DB}" type="presOf" srcId="{D20AE49D-E445-47FA-9652-A6936EC76D7D}" destId="{3C75C5DE-E832-4C37-826E-442D2C1BE39A}" srcOrd="0" destOrd="4" presId="urn:microsoft.com/office/officeart/2005/8/layout/hProcess10"/>
    <dgm:cxn modelId="{2710BCDA-B0E4-40B4-BE92-F18EBA3737C6}" type="presOf" srcId="{D69E1602-C932-456E-82D7-C72BF95F16DC}" destId="{BD137F72-716D-4E81-A906-A3F9A3CC8475}" srcOrd="0" destOrd="0" presId="urn:microsoft.com/office/officeart/2005/8/layout/hProcess10"/>
    <dgm:cxn modelId="{FF68DBE5-B04D-4A72-B80E-AB9608022212}" srcId="{F5EFF2F2-CDCD-4E4D-AB96-4DDEBB948938}" destId="{25D5790E-D944-427F-A444-AA7AC3BF38C5}" srcOrd="2" destOrd="0" parTransId="{E85DDC5E-04D9-4A61-876A-88F3C4993614}" sibTransId="{17E3E4CA-254D-41F4-8AD3-FD2F8619DC2E}"/>
    <dgm:cxn modelId="{A4E34FE6-941A-423D-86A2-8FA2573FADA0}" type="presOf" srcId="{5D5D0610-7DAB-427A-BA8F-CF04F4A8886D}" destId="{52A6318F-01C3-440B-AE2A-4A0FBDFB95D9}" srcOrd="0" destOrd="0" presId="urn:microsoft.com/office/officeart/2005/8/layout/hProcess10"/>
    <dgm:cxn modelId="{B19D15E9-5FE3-4C93-BF50-96DA2058DB7A}" srcId="{1658466B-B118-4EDF-B14F-60CB5A6F395B}" destId="{F4FBB375-45D7-416C-BD9A-FC92CBD7FF55}" srcOrd="3" destOrd="0" parTransId="{95B1A3E6-66F1-4E93-B0B3-1C98F06F0D1D}" sibTransId="{B00E1501-6D35-44D3-85CE-9CF15E4FDD03}"/>
    <dgm:cxn modelId="{85FBB5E9-6F7A-4978-BBFF-C7C7F847FC85}" srcId="{F5EFF2F2-CDCD-4E4D-AB96-4DDEBB948938}" destId="{B5FE6F07-3A44-43D5-81A5-F382417AEF3A}" srcOrd="1" destOrd="0" parTransId="{212B4012-5301-41B6-9584-4D84CB0FE7FA}" sibTransId="{D69E1602-C932-456E-82D7-C72BF95F16DC}"/>
    <dgm:cxn modelId="{CCD35FEB-B190-4C18-84C3-84AD89E65D87}" type="presOf" srcId="{A7E0FB15-69B2-4450-9EA8-3026D5EDA0CD}" destId="{5856D225-A8D5-4FCE-9FDB-CBFD7C9BD2B1}" srcOrd="0" destOrd="2" presId="urn:microsoft.com/office/officeart/2005/8/layout/hProcess10"/>
    <dgm:cxn modelId="{250413F2-7F70-40CD-8799-EE69720F010F}" type="presOf" srcId="{F5EFF2F2-CDCD-4E4D-AB96-4DDEBB948938}" destId="{D9DBE646-7AD5-44FE-8848-3C13A461930B}" srcOrd="0" destOrd="0" presId="urn:microsoft.com/office/officeart/2005/8/layout/hProcess10"/>
    <dgm:cxn modelId="{EC60F2F3-81AA-439B-8C3B-BA2C7C5ECEE1}" type="presOf" srcId="{A0693B19-D3E8-4A09-8ED9-5DC312DE9875}" destId="{0D1A469B-83AE-4684-9629-34017B550929}" srcOrd="0" destOrd="4" presId="urn:microsoft.com/office/officeart/2005/8/layout/hProcess10"/>
    <dgm:cxn modelId="{AF14FEF4-258E-46BC-AAD0-BE5263A75687}" type="presOf" srcId="{F3BD4E94-A572-4D27-A2BF-B88827357D9F}" destId="{0D1A469B-83AE-4684-9629-34017B550929}" srcOrd="0" destOrd="6" presId="urn:microsoft.com/office/officeart/2005/8/layout/hProcess10"/>
    <dgm:cxn modelId="{0F5447FB-F68C-4F15-B0C9-4B271BB86F7A}" srcId="{1658466B-B118-4EDF-B14F-60CB5A6F395B}" destId="{C9DB8869-E910-4333-933B-AAD1EB480037}" srcOrd="0" destOrd="0" parTransId="{2ABDF26B-D629-49E1-A35A-D8F32AE7A231}" sibTransId="{E46E6A23-0A3B-422C-9C39-D7D8456FEC87}"/>
    <dgm:cxn modelId="{C9FC5D98-19D6-4E46-B629-F39AE8B44C3A}" type="presParOf" srcId="{D9DBE646-7AD5-44FE-8848-3C13A461930B}" destId="{452C7BEF-999F-464D-82EF-1D1EF54B36B3}" srcOrd="0" destOrd="0" presId="urn:microsoft.com/office/officeart/2005/8/layout/hProcess10"/>
    <dgm:cxn modelId="{A75954D5-AF5F-47DF-821C-3830501C161A}" type="presParOf" srcId="{452C7BEF-999F-464D-82EF-1D1EF54B36B3}" destId="{69741416-7545-45E8-99F3-0EF28E3B6C9D}" srcOrd="0" destOrd="0" presId="urn:microsoft.com/office/officeart/2005/8/layout/hProcess10"/>
    <dgm:cxn modelId="{01130AD8-F611-4E99-B60E-DFE81FEEB336}" type="presParOf" srcId="{452C7BEF-999F-464D-82EF-1D1EF54B36B3}" destId="{35C9CDF2-2C3D-4BDA-BDEF-FAC4F2C83920}" srcOrd="1" destOrd="0" presId="urn:microsoft.com/office/officeart/2005/8/layout/hProcess10"/>
    <dgm:cxn modelId="{BEA4D91A-236C-4C38-860F-3E9BA918884B}" type="presParOf" srcId="{D9DBE646-7AD5-44FE-8848-3C13A461930B}" destId="{426EDA21-3A83-4210-8674-3FF50D31F7DE}" srcOrd="1" destOrd="0" presId="urn:microsoft.com/office/officeart/2005/8/layout/hProcess10"/>
    <dgm:cxn modelId="{E56BE611-47CF-44A5-B101-986E53631BAA}" type="presParOf" srcId="{426EDA21-3A83-4210-8674-3FF50D31F7DE}" destId="{76E9FA32-AE18-4110-96CA-F0740B3FED97}" srcOrd="0" destOrd="0" presId="urn:microsoft.com/office/officeart/2005/8/layout/hProcess10"/>
    <dgm:cxn modelId="{28CF5665-70E0-40F6-AC6A-102C254B2F3C}" type="presParOf" srcId="{D9DBE646-7AD5-44FE-8848-3C13A461930B}" destId="{EFB4B718-4CED-4123-968C-2D21DF151BB6}" srcOrd="2" destOrd="0" presId="urn:microsoft.com/office/officeart/2005/8/layout/hProcess10"/>
    <dgm:cxn modelId="{B5EFF034-C0E0-45A5-BCDB-AB4ECCC2044D}" type="presParOf" srcId="{EFB4B718-4CED-4123-968C-2D21DF151BB6}" destId="{878239A9-C0E8-4177-B374-98CA28DE3129}" srcOrd="0" destOrd="0" presId="urn:microsoft.com/office/officeart/2005/8/layout/hProcess10"/>
    <dgm:cxn modelId="{75DDA119-9F66-4E71-8383-127B38E9A316}" type="presParOf" srcId="{EFB4B718-4CED-4123-968C-2D21DF151BB6}" destId="{50F8CD1C-9EE6-4281-8F54-174D98CEF44D}" srcOrd="1" destOrd="0" presId="urn:microsoft.com/office/officeart/2005/8/layout/hProcess10"/>
    <dgm:cxn modelId="{A8582FA6-7580-47F3-B2DE-765EA7CDAED2}" type="presParOf" srcId="{D9DBE646-7AD5-44FE-8848-3C13A461930B}" destId="{BD137F72-716D-4E81-A906-A3F9A3CC8475}" srcOrd="3" destOrd="0" presId="urn:microsoft.com/office/officeart/2005/8/layout/hProcess10"/>
    <dgm:cxn modelId="{7806F33B-6874-4680-A0D7-A3B15A4F612C}" type="presParOf" srcId="{BD137F72-716D-4E81-A906-A3F9A3CC8475}" destId="{EDE0E9CE-865A-4A64-9FF0-9977009485A9}" srcOrd="0" destOrd="0" presId="urn:microsoft.com/office/officeart/2005/8/layout/hProcess10"/>
    <dgm:cxn modelId="{994C33FF-6FBF-4ECA-9BAA-15080D3D431F}" type="presParOf" srcId="{D9DBE646-7AD5-44FE-8848-3C13A461930B}" destId="{005889B7-5003-4CDE-9C9D-D6DAD18CAA9E}" srcOrd="4" destOrd="0" presId="urn:microsoft.com/office/officeart/2005/8/layout/hProcess10"/>
    <dgm:cxn modelId="{74FDDA70-70C3-4EE6-89FD-AB2B63A1F018}" type="presParOf" srcId="{005889B7-5003-4CDE-9C9D-D6DAD18CAA9E}" destId="{92A0C871-F529-4530-996C-E40DB3F1BEA4}" srcOrd="0" destOrd="0" presId="urn:microsoft.com/office/officeart/2005/8/layout/hProcess10"/>
    <dgm:cxn modelId="{B49C7590-7EB5-4A17-9544-95D13828816A}" type="presParOf" srcId="{005889B7-5003-4CDE-9C9D-D6DAD18CAA9E}" destId="{0D1A469B-83AE-4684-9629-34017B550929}" srcOrd="1" destOrd="0" presId="urn:microsoft.com/office/officeart/2005/8/layout/hProcess10"/>
    <dgm:cxn modelId="{882B31DA-3D11-45E8-A69B-F9EEDED2C8C3}" type="presParOf" srcId="{D9DBE646-7AD5-44FE-8848-3C13A461930B}" destId="{E723AB5A-C049-4630-8561-E4DCE6AF822E}" srcOrd="5" destOrd="0" presId="urn:microsoft.com/office/officeart/2005/8/layout/hProcess10"/>
    <dgm:cxn modelId="{CFC1565B-B245-4C8E-91DD-9DEEE3B678DF}" type="presParOf" srcId="{E723AB5A-C049-4630-8561-E4DCE6AF822E}" destId="{04CF368F-DB26-4F09-96D0-267F91A88341}" srcOrd="0" destOrd="0" presId="urn:microsoft.com/office/officeart/2005/8/layout/hProcess10"/>
    <dgm:cxn modelId="{50EFB19E-EDC3-4928-AF52-E5BD01E17354}" type="presParOf" srcId="{D9DBE646-7AD5-44FE-8848-3C13A461930B}" destId="{1DCADE61-E3EC-424F-B116-5B455F306B1A}" srcOrd="6" destOrd="0" presId="urn:microsoft.com/office/officeart/2005/8/layout/hProcess10"/>
    <dgm:cxn modelId="{83625CEA-2062-431F-A6B1-2C4C032E1AA0}" type="presParOf" srcId="{1DCADE61-E3EC-424F-B116-5B455F306B1A}" destId="{301B21B0-9EC1-432C-B8F3-A5E9E0E46BBA}" srcOrd="0" destOrd="0" presId="urn:microsoft.com/office/officeart/2005/8/layout/hProcess10"/>
    <dgm:cxn modelId="{66C5F39C-3F84-430F-AE7F-C3E2AE3E8553}" type="presParOf" srcId="{1DCADE61-E3EC-424F-B116-5B455F306B1A}" destId="{3C75C5DE-E832-4C37-826E-442D2C1BE39A}" srcOrd="1" destOrd="0" presId="urn:microsoft.com/office/officeart/2005/8/layout/hProcess10"/>
    <dgm:cxn modelId="{ACF7EDD0-24AE-4906-8E1C-C32FEE29BB70}" type="presParOf" srcId="{D9DBE646-7AD5-44FE-8848-3C13A461930B}" destId="{52A6318F-01C3-440B-AE2A-4A0FBDFB95D9}" srcOrd="7" destOrd="0" presId="urn:microsoft.com/office/officeart/2005/8/layout/hProcess10"/>
    <dgm:cxn modelId="{EBF2846C-F1E6-4110-9CF4-DF6556EEDB60}" type="presParOf" srcId="{52A6318F-01C3-440B-AE2A-4A0FBDFB95D9}" destId="{2C65D695-A91C-4726-BB3C-1D83287903BA}" srcOrd="0" destOrd="0" presId="urn:microsoft.com/office/officeart/2005/8/layout/hProcess10"/>
    <dgm:cxn modelId="{A6B94583-EF28-4198-BB3F-0505F69817D8}" type="presParOf" srcId="{D9DBE646-7AD5-44FE-8848-3C13A461930B}" destId="{28E79607-2567-429D-8CA8-AF58D2807C0E}" srcOrd="8" destOrd="0" presId="urn:microsoft.com/office/officeart/2005/8/layout/hProcess10"/>
    <dgm:cxn modelId="{F109DEBD-2EA9-4314-BBB6-BB9B74B392E1}" type="presParOf" srcId="{28E79607-2567-429D-8CA8-AF58D2807C0E}" destId="{5152F20E-105F-4669-8B1C-775299570F16}" srcOrd="0" destOrd="0" presId="urn:microsoft.com/office/officeart/2005/8/layout/hProcess10"/>
    <dgm:cxn modelId="{4D0EC394-9E94-4A00-AAA9-EE9341418030}" type="presParOf" srcId="{28E79607-2567-429D-8CA8-AF58D2807C0E}" destId="{5856D225-A8D5-4FCE-9FDB-CBFD7C9BD2B1}" srcOrd="1" destOrd="0" presId="urn:microsoft.com/office/officeart/2005/8/layout/hProcess10"/>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DDAE0D-A590-451A-9C22-AD9B52B69176}"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it-IT"/>
        </a:p>
      </dgm:t>
    </dgm:pt>
    <dgm:pt modelId="{996E2CC2-D039-44BA-A1F3-598CF2B6B40C}">
      <dgm:prSet phldrT="[Testo]" custT="1"/>
      <dgm:spPr>
        <a:xfrm>
          <a:off x="183534" y="1798850"/>
          <a:ext cx="2433639" cy="2936043"/>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it-IT" sz="1400" kern="1200" dirty="0">
              <a:solidFill>
                <a:schemeClr val="tx1"/>
              </a:solidFill>
              <a:latin typeface="Arial" panose="020B0604020202020204"/>
              <a:ea typeface="+mn-ea"/>
              <a:cs typeface="+mn-cs"/>
            </a:rPr>
            <a:t>«</a:t>
          </a:r>
          <a:r>
            <a:rPr lang="it-IT" sz="1400" kern="1200" dirty="0" err="1">
              <a:solidFill>
                <a:schemeClr val="tx1"/>
              </a:solidFill>
              <a:latin typeface="Arial" panose="020B0604020202020204"/>
              <a:ea typeface="+mn-ea"/>
              <a:cs typeface="+mn-cs"/>
            </a:rPr>
            <a:t>Renegade</a:t>
          </a:r>
          <a:r>
            <a:rPr lang="it-IT" sz="1400" kern="1200" dirty="0">
              <a:solidFill>
                <a:schemeClr val="tx1"/>
              </a:solidFill>
              <a:latin typeface="Arial" panose="020B0604020202020204"/>
              <a:ea typeface="+mn-ea"/>
              <a:cs typeface="+mn-cs"/>
            </a:rPr>
            <a:t>» </a:t>
          </a:r>
          <a:r>
            <a:rPr lang="it-IT" sz="1400" kern="1200" dirty="0" err="1">
              <a:solidFill>
                <a:schemeClr val="tx1"/>
              </a:solidFill>
              <a:latin typeface="Arial" panose="020B0604020202020204"/>
              <a:ea typeface="+mn-ea"/>
              <a:cs typeface="+mn-cs"/>
            </a:rPr>
            <a:t>vehicle</a:t>
          </a:r>
          <a:r>
            <a:rPr lang="it-IT" sz="1400" kern="1200" dirty="0">
              <a:solidFill>
                <a:schemeClr val="tx1"/>
              </a:solidFill>
              <a:latin typeface="Arial" panose="020B0604020202020204"/>
              <a:ea typeface="+mn-ea"/>
              <a:cs typeface="+mn-cs"/>
            </a:rPr>
            <a:t> proto </a:t>
          </a:r>
        </a:p>
        <a:p>
          <a:pPr algn="l">
            <a:buNone/>
          </a:pPr>
          <a:r>
            <a:rPr lang="it-IT" sz="1000" kern="1200" dirty="0">
              <a:solidFill>
                <a:srgbClr val="FFFFFF">
                  <a:alpha val="70000"/>
                </a:srgbClr>
              </a:solidFill>
              <a:latin typeface="Avenir Next LT Pro"/>
              <a:ea typeface="+mn-ea"/>
              <a:cs typeface="+mn-cs"/>
            </a:rPr>
            <a:t>Installation &amp; </a:t>
          </a:r>
          <a:r>
            <a:rPr lang="it-IT" sz="1000" kern="1200" dirty="0" err="1">
              <a:solidFill>
                <a:srgbClr val="FFFFFF">
                  <a:alpha val="70000"/>
                </a:srgbClr>
              </a:solidFill>
              <a:latin typeface="Avenir Next LT Pro"/>
              <a:ea typeface="+mn-ea"/>
              <a:cs typeface="+mn-cs"/>
            </a:rPr>
            <a:t>integration</a:t>
          </a:r>
          <a:r>
            <a:rPr lang="it-IT" sz="1000" kern="1200" dirty="0">
              <a:solidFill>
                <a:srgbClr val="FFFFFF">
                  <a:alpha val="70000"/>
                </a:srgbClr>
              </a:solidFill>
              <a:latin typeface="Avenir Next LT Pro"/>
              <a:ea typeface="+mn-ea"/>
              <a:cs typeface="+mn-cs"/>
            </a:rPr>
            <a:t> of the HMI </a:t>
          </a:r>
          <a:r>
            <a:rPr lang="it-IT" sz="1000" kern="1200" dirty="0" err="1">
              <a:solidFill>
                <a:srgbClr val="FFFFFF">
                  <a:alpha val="70000"/>
                </a:srgbClr>
              </a:solidFill>
              <a:latin typeface="Avenir Next LT Pro"/>
              <a:ea typeface="+mn-ea"/>
              <a:cs typeface="+mn-cs"/>
            </a:rPr>
            <a:t>components</a:t>
          </a:r>
          <a:r>
            <a:rPr lang="it-IT" sz="1000" kern="1200" dirty="0">
              <a:solidFill>
                <a:srgbClr val="FFFFFF">
                  <a:alpha val="70000"/>
                </a:srgbClr>
              </a:solidFill>
              <a:latin typeface="Avenir Next LT Pro"/>
              <a:ea typeface="+mn-ea"/>
              <a:cs typeface="+mn-cs"/>
            </a:rPr>
            <a:t> and ME system</a:t>
          </a:r>
        </a:p>
      </dgm:t>
    </dgm:pt>
    <dgm:pt modelId="{C6E9DA79-6173-48D4-8EC1-9CF5F5F16096}" type="parTrans" cxnId="{1F49CD6D-B52A-4760-BDEA-C720A89FE214}">
      <dgm:prSet/>
      <dgm:spPr/>
      <dgm:t>
        <a:bodyPr/>
        <a:lstStyle/>
        <a:p>
          <a:endParaRPr lang="it-IT"/>
        </a:p>
      </dgm:t>
    </dgm:pt>
    <dgm:pt modelId="{2E3F9D36-6781-4C30-A8AC-D2ADFFFA1F34}" type="sibTrans" cxnId="{1F49CD6D-B52A-4760-BDEA-C720A89FE214}">
      <dgm:prSet/>
      <dgm:spPr>
        <a:xfrm rot="51842">
          <a:off x="2958702" y="761774"/>
          <a:ext cx="218437" cy="390732"/>
        </a:xfrm>
        <a:prstGeom prst="rightArrow">
          <a:avLst>
            <a:gd name="adj1" fmla="val 60000"/>
            <a:gd name="adj2" fmla="val 50000"/>
          </a:avLst>
        </a:prstGeom>
        <a:solidFill>
          <a:srgbClr val="201533">
            <a:tint val="60000"/>
            <a:hueOff val="0"/>
            <a:satOff val="0"/>
            <a:lumOff val="0"/>
            <a:alphaOff val="0"/>
          </a:srgbClr>
        </a:solidFill>
        <a:ln>
          <a:noFill/>
        </a:ln>
        <a:effectLst/>
      </dgm:spPr>
      <dgm:t>
        <a:bodyPr/>
        <a:lstStyle/>
        <a:p>
          <a:pPr>
            <a:buNone/>
          </a:pPr>
          <a:endParaRPr lang="it-IT">
            <a:solidFill>
              <a:srgbClr val="FFFFFF"/>
            </a:solidFill>
            <a:latin typeface="Arial" panose="020B0604020202020204"/>
            <a:ea typeface="+mn-ea"/>
            <a:cs typeface="+mn-cs"/>
          </a:endParaRPr>
        </a:p>
      </dgm:t>
    </dgm:pt>
    <dgm:pt modelId="{9C82615B-B518-4075-9BB5-0ED32508D4AD}">
      <dgm:prSet phldrT="[Testo]" custT="1"/>
      <dgm:spPr>
        <a:xfrm>
          <a:off x="183534" y="1798850"/>
          <a:ext cx="2433639" cy="2936043"/>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it-IT" sz="1000" kern="1200" dirty="0">
              <a:solidFill>
                <a:srgbClr val="FFFFFF">
                  <a:alpha val="70000"/>
                </a:srgbClr>
              </a:solidFill>
              <a:latin typeface="Avenir Next LT Pro"/>
              <a:ea typeface="+mn-ea"/>
              <a:cs typeface="+mn-cs"/>
            </a:rPr>
            <a:t> </a:t>
          </a:r>
          <a:r>
            <a:rPr lang="en-GB" altLang="it-IT" sz="1000" kern="1200" dirty="0">
              <a:solidFill>
                <a:srgbClr val="FFFFFF">
                  <a:alpha val="70000"/>
                </a:srgbClr>
              </a:solidFill>
              <a:latin typeface="Avenir Next LT Pro"/>
              <a:ea typeface="+mn-ea"/>
              <a:cs typeface="+mn-cs"/>
            </a:rPr>
            <a:t>Development of  ME LAN Ethernet communication between SW main components</a:t>
          </a:r>
          <a:endParaRPr lang="it-IT" sz="1000" kern="1200" dirty="0">
            <a:solidFill>
              <a:srgbClr val="FFFFFF">
                <a:alpha val="70000"/>
              </a:srgbClr>
            </a:solidFill>
            <a:latin typeface="Avenir Next LT Pro"/>
            <a:ea typeface="+mn-ea"/>
            <a:cs typeface="+mn-cs"/>
          </a:endParaRPr>
        </a:p>
      </dgm:t>
    </dgm:pt>
    <dgm:pt modelId="{F978D2E1-BAC1-4165-967A-B3140A1CBA72}" type="parTrans" cxnId="{CD2ECFC3-94F9-4556-884B-999346325A77}">
      <dgm:prSet/>
      <dgm:spPr/>
      <dgm:t>
        <a:bodyPr/>
        <a:lstStyle/>
        <a:p>
          <a:endParaRPr lang="it-IT"/>
        </a:p>
      </dgm:t>
    </dgm:pt>
    <dgm:pt modelId="{9BF0EAC7-ADBC-41CD-B5C1-AF80AAB23B99}" type="sibTrans" cxnId="{CD2ECFC3-94F9-4556-884B-999346325A77}">
      <dgm:prSet/>
      <dgm:spPr/>
      <dgm:t>
        <a:bodyPr/>
        <a:lstStyle/>
        <a:p>
          <a:endParaRPr lang="it-IT"/>
        </a:p>
      </dgm:t>
    </dgm:pt>
    <dgm:pt modelId="{ADA412CE-FCB2-4C01-91E3-6F482CE86235}">
      <dgm:prSet phldrT="[Testo]" custT="1"/>
      <dgm:spPr>
        <a:xfrm>
          <a:off x="3387168" y="1821961"/>
          <a:ext cx="2187803" cy="2686825"/>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it-IT" sz="1400" kern="1200" dirty="0">
              <a:solidFill>
                <a:schemeClr val="tx1"/>
              </a:solidFill>
              <a:latin typeface="Arial" panose="020B0604020202020204"/>
              <a:ea typeface="+mn-ea"/>
              <a:cs typeface="+mn-cs"/>
            </a:rPr>
            <a:t>HMI </a:t>
          </a:r>
          <a:r>
            <a:rPr lang="it-IT" sz="1400" kern="1200" dirty="0" err="1">
              <a:solidFill>
                <a:schemeClr val="tx1"/>
              </a:solidFill>
              <a:latin typeface="Arial" panose="020B0604020202020204"/>
              <a:ea typeface="+mn-ea"/>
              <a:cs typeface="+mn-cs"/>
            </a:rPr>
            <a:t>components</a:t>
          </a:r>
          <a:r>
            <a:rPr lang="it-IT" sz="1400" kern="1200" dirty="0">
              <a:solidFill>
                <a:schemeClr val="tx1"/>
              </a:solidFill>
              <a:latin typeface="Arial" panose="020B0604020202020204"/>
              <a:ea typeface="+mn-ea"/>
              <a:cs typeface="+mn-cs"/>
            </a:rPr>
            <a:t> Test &amp; Integration</a:t>
          </a:r>
        </a:p>
        <a:p>
          <a:pPr algn="l">
            <a:buNone/>
          </a:pPr>
          <a:endParaRPr lang="it-IT" sz="1050" kern="1200" dirty="0">
            <a:solidFill>
              <a:srgbClr val="FFFFFF"/>
            </a:solidFill>
            <a:latin typeface="Arial" panose="020B0604020202020204"/>
            <a:ea typeface="+mn-ea"/>
            <a:cs typeface="+mn-cs"/>
          </a:endParaRPr>
        </a:p>
      </dgm:t>
    </dgm:pt>
    <dgm:pt modelId="{F6927C50-8469-4A42-9F65-B9CE4FDB11EE}" type="parTrans" cxnId="{1FA8543C-C1A0-4217-AAAB-87E168A105AE}">
      <dgm:prSet/>
      <dgm:spPr/>
      <dgm:t>
        <a:bodyPr/>
        <a:lstStyle/>
        <a:p>
          <a:endParaRPr lang="it-IT"/>
        </a:p>
      </dgm:t>
    </dgm:pt>
    <dgm:pt modelId="{18D8446A-5BF2-4911-A1E2-FA950B78563B}" type="sibTrans" cxnId="{1FA8543C-C1A0-4217-AAAB-87E168A105AE}">
      <dgm:prSet/>
      <dgm:spPr>
        <a:xfrm rot="93539">
          <a:off x="5799889" y="824034"/>
          <a:ext cx="319279" cy="390732"/>
        </a:xfrm>
        <a:prstGeom prst="rightArrow">
          <a:avLst>
            <a:gd name="adj1" fmla="val 60000"/>
            <a:gd name="adj2" fmla="val 50000"/>
          </a:avLst>
        </a:prstGeom>
        <a:solidFill>
          <a:srgbClr val="201533">
            <a:tint val="60000"/>
            <a:hueOff val="0"/>
            <a:satOff val="0"/>
            <a:lumOff val="0"/>
            <a:alphaOff val="0"/>
          </a:srgbClr>
        </a:solidFill>
        <a:ln>
          <a:noFill/>
        </a:ln>
        <a:effectLst/>
      </dgm:spPr>
      <dgm:t>
        <a:bodyPr/>
        <a:lstStyle/>
        <a:p>
          <a:pPr>
            <a:buNone/>
          </a:pPr>
          <a:endParaRPr lang="it-IT">
            <a:solidFill>
              <a:srgbClr val="FFFFFF"/>
            </a:solidFill>
            <a:latin typeface="Arial" panose="020B0604020202020204"/>
            <a:ea typeface="+mn-ea"/>
            <a:cs typeface="+mn-cs"/>
          </a:endParaRPr>
        </a:p>
      </dgm:t>
    </dgm:pt>
    <dgm:pt modelId="{B3DD0331-E3AD-456D-9AAC-9CF55CB73CE4}">
      <dgm:prSet phldrT="[Testo]" custT="1"/>
      <dgm:spPr>
        <a:xfrm>
          <a:off x="3387168" y="1821961"/>
          <a:ext cx="2187803" cy="2686825"/>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it-IT" sz="1000" kern="1200" dirty="0">
              <a:solidFill>
                <a:srgbClr val="FFFFFF">
                  <a:alpha val="70000"/>
                </a:srgbClr>
              </a:solidFill>
              <a:latin typeface="Avenir Next LT Pro"/>
              <a:ea typeface="+mn-ea"/>
              <a:cs typeface="+mn-cs"/>
            </a:rPr>
            <a:t>Test in </a:t>
          </a:r>
          <a:r>
            <a:rPr lang="it-IT" sz="1000" kern="1200" dirty="0" err="1">
              <a:solidFill>
                <a:srgbClr val="FFFFFF">
                  <a:alpha val="70000"/>
                </a:srgbClr>
              </a:solidFill>
              <a:latin typeface="Avenir Next LT Pro"/>
              <a:ea typeface="+mn-ea"/>
              <a:cs typeface="+mn-cs"/>
            </a:rPr>
            <a:t>Laboratory</a:t>
          </a:r>
          <a:r>
            <a:rPr lang="it-IT" sz="1000" kern="1200" dirty="0">
              <a:solidFill>
                <a:srgbClr val="FFFFFF">
                  <a:alpha val="70000"/>
                </a:srgbClr>
              </a:solidFill>
              <a:latin typeface="Avenir Next LT Pro"/>
              <a:ea typeface="+mn-ea"/>
              <a:cs typeface="+mn-cs"/>
            </a:rPr>
            <a:t> of </a:t>
          </a:r>
          <a:r>
            <a:rPr lang="it-IT" sz="1000" kern="1200" dirty="0" err="1">
              <a:solidFill>
                <a:srgbClr val="FFFFFF">
                  <a:alpha val="70000"/>
                </a:srgbClr>
              </a:solidFill>
              <a:latin typeface="Avenir Next LT Pro"/>
              <a:ea typeface="+mn-ea"/>
              <a:cs typeface="+mn-cs"/>
            </a:rPr>
            <a:t>each</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components</a:t>
          </a:r>
          <a:endParaRPr lang="it-IT" sz="1000" kern="1200" dirty="0">
            <a:solidFill>
              <a:srgbClr val="FFFFFF">
                <a:alpha val="70000"/>
              </a:srgbClr>
            </a:solidFill>
            <a:latin typeface="Avenir Next LT Pro"/>
            <a:ea typeface="+mn-ea"/>
            <a:cs typeface="+mn-cs"/>
          </a:endParaRPr>
        </a:p>
      </dgm:t>
    </dgm:pt>
    <dgm:pt modelId="{C45AC5D0-3591-470E-9068-280CF89C883D}" type="parTrans" cxnId="{9BE355BC-672A-43BF-9A25-813011DF62E2}">
      <dgm:prSet/>
      <dgm:spPr/>
      <dgm:t>
        <a:bodyPr/>
        <a:lstStyle/>
        <a:p>
          <a:endParaRPr lang="it-IT"/>
        </a:p>
      </dgm:t>
    </dgm:pt>
    <dgm:pt modelId="{FFA43011-D8FA-4473-BE82-C2516B11A9D2}" type="sibTrans" cxnId="{9BE355BC-672A-43BF-9A25-813011DF62E2}">
      <dgm:prSet/>
      <dgm:spPr/>
      <dgm:t>
        <a:bodyPr/>
        <a:lstStyle/>
        <a:p>
          <a:endParaRPr lang="it-IT"/>
        </a:p>
      </dgm:t>
    </dgm:pt>
    <dgm:pt modelId="{C6249E59-939E-4C53-B1A7-2142E9C30E1A}">
      <dgm:prSet phldrT="[Testo]" custT="1"/>
      <dgm:spPr>
        <a:xfrm>
          <a:off x="6260450" y="1721341"/>
          <a:ext cx="2217919" cy="297219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ctr">
            <a:buNone/>
          </a:pPr>
          <a:r>
            <a:rPr lang="it-IT" sz="1400" kern="1200" dirty="0">
              <a:solidFill>
                <a:schemeClr val="tx1"/>
              </a:solidFill>
              <a:latin typeface="Arial" panose="020B0604020202020204"/>
              <a:ea typeface="+mn-ea"/>
              <a:cs typeface="+mn-cs"/>
            </a:rPr>
            <a:t>HMI Module </a:t>
          </a:r>
          <a:r>
            <a:rPr lang="it-IT" sz="1400" kern="1200" dirty="0" err="1">
              <a:solidFill>
                <a:schemeClr val="tx1"/>
              </a:solidFill>
              <a:latin typeface="Arial" panose="020B0604020202020204"/>
              <a:ea typeface="+mn-ea"/>
              <a:cs typeface="+mn-cs"/>
            </a:rPr>
            <a:t>Implememtation</a:t>
          </a:r>
          <a:endParaRPr lang="it-IT" sz="1400" kern="1200" dirty="0">
            <a:solidFill>
              <a:schemeClr val="tx1"/>
            </a:solidFill>
            <a:latin typeface="Arial" panose="020B0604020202020204"/>
            <a:ea typeface="+mn-ea"/>
            <a:cs typeface="+mn-cs"/>
          </a:endParaRPr>
        </a:p>
        <a:p>
          <a:pPr algn="ctr">
            <a:buNone/>
          </a:pPr>
          <a:endParaRPr lang="it-IT" sz="1400" kern="1200" dirty="0">
            <a:solidFill>
              <a:srgbClr val="FFFFFF"/>
            </a:solidFill>
            <a:latin typeface="Arial" panose="020B0604020202020204"/>
            <a:ea typeface="+mn-ea"/>
            <a:cs typeface="+mn-cs"/>
          </a:endParaRPr>
        </a:p>
      </dgm:t>
    </dgm:pt>
    <dgm:pt modelId="{849CBAEA-985C-4616-9699-878D52EB160C}" type="parTrans" cxnId="{7C04FC93-4249-45A6-AFD6-1C0A721D9146}">
      <dgm:prSet/>
      <dgm:spPr/>
      <dgm:t>
        <a:bodyPr/>
        <a:lstStyle/>
        <a:p>
          <a:endParaRPr lang="it-IT"/>
        </a:p>
      </dgm:t>
    </dgm:pt>
    <dgm:pt modelId="{57B38856-3F5E-4834-BABC-6C75351DD6B4}" type="sibTrans" cxnId="{7C04FC93-4249-45A6-AFD6-1C0A721D9146}">
      <dgm:prSet/>
      <dgm:spPr/>
      <dgm:t>
        <a:bodyPr/>
        <a:lstStyle/>
        <a:p>
          <a:endParaRPr lang="it-IT"/>
        </a:p>
      </dgm:t>
    </dgm:pt>
    <dgm:pt modelId="{A5E352AC-69CC-4F75-B2D7-6083E05A1A21}">
      <dgm:prSet phldrT="[Testo]" custT="1"/>
      <dgm:spPr>
        <a:xfrm>
          <a:off x="6260450" y="1721341"/>
          <a:ext cx="2217919" cy="297219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Char char="•"/>
          </a:pPr>
          <a:r>
            <a:rPr lang="it-IT" sz="1000" kern="1200" dirty="0">
              <a:solidFill>
                <a:srgbClr val="FFFFFF">
                  <a:alpha val="70000"/>
                </a:srgbClr>
              </a:solidFill>
              <a:latin typeface="Avenir Next LT Pro"/>
              <a:ea typeface="+mn-ea"/>
              <a:cs typeface="+mn-cs"/>
            </a:rPr>
            <a:t>Development the LAN </a:t>
          </a:r>
          <a:r>
            <a:rPr lang="it-IT" sz="1000" kern="1200" dirty="0" err="1">
              <a:solidFill>
                <a:srgbClr val="FFFFFF">
                  <a:alpha val="70000"/>
                </a:srgbClr>
              </a:solidFill>
              <a:latin typeface="Avenir Next LT Pro"/>
              <a:ea typeface="+mn-ea"/>
              <a:cs typeface="+mn-cs"/>
            </a:rPr>
            <a:t>communication</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protocol</a:t>
          </a:r>
          <a:r>
            <a:rPr lang="it-IT" sz="1000" kern="1200" dirty="0">
              <a:solidFill>
                <a:srgbClr val="FFFFFF">
                  <a:alpha val="70000"/>
                </a:srgbClr>
              </a:solidFill>
              <a:latin typeface="Avenir Next LT Pro"/>
              <a:ea typeface="+mn-ea"/>
              <a:cs typeface="+mn-cs"/>
            </a:rPr>
            <a:t> for </a:t>
          </a:r>
          <a:r>
            <a:rPr lang="it-IT" sz="1000" kern="1200" dirty="0" err="1">
              <a:solidFill>
                <a:srgbClr val="FFFFFF">
                  <a:alpha val="70000"/>
                </a:srgbClr>
              </a:solidFill>
              <a:latin typeface="Avenir Next LT Pro"/>
              <a:ea typeface="+mn-ea"/>
              <a:cs typeface="+mn-cs"/>
            </a:rPr>
            <a:t>all</a:t>
          </a:r>
          <a:r>
            <a:rPr lang="it-IT" sz="1000" kern="1200" dirty="0">
              <a:solidFill>
                <a:srgbClr val="FFFFFF">
                  <a:alpha val="70000"/>
                </a:srgbClr>
              </a:solidFill>
              <a:latin typeface="Avenir Next LT Pro"/>
              <a:ea typeface="+mn-ea"/>
              <a:cs typeface="+mn-cs"/>
            </a:rPr>
            <a:t> ME </a:t>
          </a:r>
          <a:r>
            <a:rPr lang="it-IT" sz="1000" kern="1200" dirty="0" err="1">
              <a:solidFill>
                <a:srgbClr val="FFFFFF">
                  <a:alpha val="70000"/>
                </a:srgbClr>
              </a:solidFill>
              <a:latin typeface="Avenir Next LT Pro"/>
              <a:ea typeface="+mn-ea"/>
              <a:cs typeface="+mn-cs"/>
            </a:rPr>
            <a:t>modules</a:t>
          </a:r>
          <a:endParaRPr lang="it-IT" sz="1000" kern="1200" dirty="0">
            <a:solidFill>
              <a:srgbClr val="FFFFFF">
                <a:alpha val="70000"/>
              </a:srgbClr>
            </a:solidFill>
            <a:latin typeface="Avenir Next LT Pro"/>
            <a:ea typeface="+mn-ea"/>
            <a:cs typeface="+mn-cs"/>
          </a:endParaRPr>
        </a:p>
      </dgm:t>
    </dgm:pt>
    <dgm:pt modelId="{7039E660-9140-4D9C-9D03-1B8005895F56}" type="parTrans" cxnId="{DAF92FB1-4458-4F0C-9DB8-B253BB2A45A2}">
      <dgm:prSet/>
      <dgm:spPr/>
      <dgm:t>
        <a:bodyPr/>
        <a:lstStyle/>
        <a:p>
          <a:endParaRPr lang="it-IT"/>
        </a:p>
      </dgm:t>
    </dgm:pt>
    <dgm:pt modelId="{CB23B77A-9F16-4A6C-9B2A-8D5F3673B792}" type="sibTrans" cxnId="{DAF92FB1-4458-4F0C-9DB8-B253BB2A45A2}">
      <dgm:prSet/>
      <dgm:spPr/>
      <dgm:t>
        <a:bodyPr/>
        <a:lstStyle/>
        <a:p>
          <a:endParaRPr lang="it-IT"/>
        </a:p>
      </dgm:t>
    </dgm:pt>
    <dgm:pt modelId="{1D1735D4-7C64-43BA-8872-CD06C20CE437}">
      <dgm:prSet phldrT="[Testo]" custT="1"/>
      <dgm:spPr>
        <a:xfrm>
          <a:off x="183534" y="1798850"/>
          <a:ext cx="2433639" cy="2936043"/>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it-IT" sz="1000" kern="1200" dirty="0">
              <a:solidFill>
                <a:srgbClr val="FFFFFF">
                  <a:alpha val="70000"/>
                </a:srgbClr>
              </a:solidFill>
              <a:latin typeface="Avenir Next LT Pro"/>
              <a:ea typeface="+mn-ea"/>
              <a:cs typeface="+mn-cs"/>
            </a:rPr>
            <a:t> Safety Analysis for the </a:t>
          </a:r>
          <a:r>
            <a:rPr lang="it-IT" sz="1000" kern="1200" dirty="0" err="1">
              <a:solidFill>
                <a:srgbClr val="FFFFFF">
                  <a:alpha val="70000"/>
                </a:srgbClr>
              </a:solidFill>
              <a:latin typeface="Avenir Next LT Pro"/>
              <a:ea typeface="+mn-ea"/>
              <a:cs typeface="+mn-cs"/>
            </a:rPr>
            <a:t>integrated</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components</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seat</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belt</a:t>
          </a:r>
          <a:r>
            <a:rPr lang="it-IT" sz="1000" kern="1200" dirty="0">
              <a:solidFill>
                <a:srgbClr val="FFFFFF">
                  <a:alpha val="70000"/>
                </a:srgbClr>
              </a:solidFill>
              <a:latin typeface="Avenir Next LT Pro"/>
              <a:ea typeface="+mn-ea"/>
              <a:cs typeface="+mn-cs"/>
            </a:rPr>
            <a:t>, 2° Steering </a:t>
          </a:r>
          <a:r>
            <a:rPr lang="it-IT" sz="1000" kern="1200" dirty="0" err="1">
              <a:solidFill>
                <a:srgbClr val="FFFFFF">
                  <a:alpha val="70000"/>
                </a:srgbClr>
              </a:solidFill>
              <a:latin typeface="Avenir Next LT Pro"/>
              <a:ea typeface="+mn-ea"/>
              <a:cs typeface="+mn-cs"/>
            </a:rPr>
            <a:t>wheel</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Frontal</a:t>
          </a:r>
          <a:r>
            <a:rPr lang="it-IT" sz="1000" kern="1200" dirty="0">
              <a:solidFill>
                <a:srgbClr val="FFFFFF">
                  <a:alpha val="70000"/>
                </a:srgbClr>
              </a:solidFill>
              <a:latin typeface="Avenir Next LT Pro"/>
              <a:ea typeface="+mn-ea"/>
              <a:cs typeface="+mn-cs"/>
            </a:rPr>
            <a:t> display)</a:t>
          </a:r>
        </a:p>
      </dgm:t>
    </dgm:pt>
    <dgm:pt modelId="{F3F4A0B0-28A6-4978-87DE-B9A151233E04}" type="parTrans" cxnId="{BF97F203-07B2-449A-969E-811F840F69B7}">
      <dgm:prSet/>
      <dgm:spPr/>
      <dgm:t>
        <a:bodyPr/>
        <a:lstStyle/>
        <a:p>
          <a:endParaRPr lang="it-IT"/>
        </a:p>
      </dgm:t>
    </dgm:pt>
    <dgm:pt modelId="{FF5771B1-9758-427C-AF39-B9A5BA2EAFE5}" type="sibTrans" cxnId="{BF97F203-07B2-449A-969E-811F840F69B7}">
      <dgm:prSet/>
      <dgm:spPr/>
      <dgm:t>
        <a:bodyPr/>
        <a:lstStyle/>
        <a:p>
          <a:endParaRPr lang="it-IT"/>
        </a:p>
      </dgm:t>
    </dgm:pt>
    <dgm:pt modelId="{FD991956-4892-43A1-8044-765A10B5C673}">
      <dgm:prSet phldrT="[Testo]" custT="1"/>
      <dgm:spPr>
        <a:xfrm>
          <a:off x="183534" y="1798850"/>
          <a:ext cx="2433639" cy="2936043"/>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it-IT" sz="1000" kern="1200" dirty="0">
              <a:solidFill>
                <a:srgbClr val="FFFFFF">
                  <a:alpha val="70000"/>
                </a:srgbClr>
              </a:solidFill>
              <a:latin typeface="Avenir Next LT Pro"/>
              <a:ea typeface="+mn-ea"/>
              <a:cs typeface="+mn-cs"/>
            </a:rPr>
            <a:t> </a:t>
          </a:r>
          <a:r>
            <a:rPr lang="it-IT" altLang="it-IT" sz="1000" kern="1200" dirty="0" err="1">
              <a:solidFill>
                <a:srgbClr val="FFFFFF">
                  <a:alpha val="70000"/>
                </a:srgbClr>
              </a:solidFill>
              <a:latin typeface="Avenir Next LT Pro"/>
              <a:ea typeface="+mn-ea"/>
              <a:cs typeface="+mn-cs"/>
              <a:sym typeface="Wingdings" panose="05000000000000000000" pitchFamily="2" charset="2"/>
            </a:rPr>
            <a:t>Analisys</a:t>
          </a:r>
          <a:r>
            <a:rPr lang="it-IT" altLang="it-IT" sz="1000" kern="1200" dirty="0">
              <a:solidFill>
                <a:srgbClr val="FFFFFF">
                  <a:alpha val="70000"/>
                </a:srgbClr>
              </a:solidFill>
              <a:latin typeface="Avenir Next LT Pro"/>
              <a:ea typeface="+mn-ea"/>
              <a:cs typeface="+mn-cs"/>
              <a:sym typeface="Wingdings" panose="05000000000000000000" pitchFamily="2" charset="2"/>
            </a:rPr>
            <a:t> of the p</a:t>
          </a:r>
          <a:r>
            <a:rPr lang="en-GB" altLang="it-IT" sz="1000" kern="1200" dirty="0" err="1">
              <a:solidFill>
                <a:srgbClr val="FFFFFF">
                  <a:alpha val="70000"/>
                </a:srgbClr>
              </a:solidFill>
              <a:latin typeface="Avenir Next LT Pro"/>
              <a:ea typeface="+mn-ea"/>
              <a:cs typeface="+mn-cs"/>
            </a:rPr>
            <a:t>ower</a:t>
          </a:r>
          <a:r>
            <a:rPr lang="en-GB" altLang="it-IT" sz="1000" kern="1200" dirty="0">
              <a:solidFill>
                <a:srgbClr val="FFFFFF">
                  <a:alpha val="70000"/>
                </a:srgbClr>
              </a:solidFill>
              <a:latin typeface="Avenir Next LT Pro"/>
              <a:ea typeface="+mn-ea"/>
              <a:cs typeface="+mn-cs"/>
            </a:rPr>
            <a:t> consumption energy balance </a:t>
          </a:r>
          <a:endParaRPr lang="it-IT" sz="1000" kern="1200" dirty="0">
            <a:solidFill>
              <a:srgbClr val="FFFFFF">
                <a:alpha val="70000"/>
              </a:srgbClr>
            </a:solidFill>
            <a:latin typeface="Avenir Next LT Pro"/>
            <a:ea typeface="+mn-ea"/>
            <a:cs typeface="+mn-cs"/>
          </a:endParaRPr>
        </a:p>
      </dgm:t>
    </dgm:pt>
    <dgm:pt modelId="{E369D4E0-F661-42CA-8439-53E45844C24D}" type="parTrans" cxnId="{BBD17534-34DB-43A9-971A-D5B86892B778}">
      <dgm:prSet/>
      <dgm:spPr/>
      <dgm:t>
        <a:bodyPr/>
        <a:lstStyle/>
        <a:p>
          <a:endParaRPr lang="it-IT"/>
        </a:p>
      </dgm:t>
    </dgm:pt>
    <dgm:pt modelId="{D7093C68-8E3C-4CDD-B868-AE7811EEC5A3}" type="sibTrans" cxnId="{BBD17534-34DB-43A9-971A-D5B86892B778}">
      <dgm:prSet/>
      <dgm:spPr/>
      <dgm:t>
        <a:bodyPr/>
        <a:lstStyle/>
        <a:p>
          <a:endParaRPr lang="it-IT"/>
        </a:p>
      </dgm:t>
    </dgm:pt>
    <dgm:pt modelId="{8CF13362-10FC-4E63-A0C5-52247BF786FA}">
      <dgm:prSet phldrT="[Testo]" custT="1"/>
      <dgm:spPr>
        <a:xfrm>
          <a:off x="6260450" y="1721341"/>
          <a:ext cx="2217919" cy="297219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Char char="•"/>
          </a:pPr>
          <a:r>
            <a:rPr lang="it-IT" sz="1000" kern="1200" dirty="0">
              <a:solidFill>
                <a:srgbClr val="FFFFFF">
                  <a:alpha val="70000"/>
                </a:srgbClr>
              </a:solidFill>
              <a:latin typeface="Avenir Next LT Pro"/>
              <a:ea typeface="+mn-ea"/>
              <a:cs typeface="+mn-cs"/>
            </a:rPr>
            <a:t>Development of the HMI </a:t>
          </a:r>
          <a:r>
            <a:rPr lang="it-IT" sz="1000" kern="1200" dirty="0" err="1">
              <a:solidFill>
                <a:srgbClr val="FFFFFF">
                  <a:alpha val="70000"/>
                </a:srgbClr>
              </a:solidFill>
              <a:latin typeface="Avenir Next LT Pro"/>
              <a:ea typeface="+mn-ea"/>
              <a:cs typeface="+mn-cs"/>
            </a:rPr>
            <a:t>function</a:t>
          </a:r>
          <a:r>
            <a:rPr lang="it-IT" sz="1000" kern="1200" dirty="0">
              <a:solidFill>
                <a:srgbClr val="FFFFFF">
                  <a:alpha val="70000"/>
                </a:srgbClr>
              </a:solidFill>
              <a:latin typeface="Avenir Next LT Pro"/>
              <a:ea typeface="+mn-ea"/>
              <a:cs typeface="+mn-cs"/>
            </a:rPr>
            <a:t> routine for </a:t>
          </a:r>
          <a:r>
            <a:rPr lang="it-IT" sz="1000" kern="1200" dirty="0" err="1">
              <a:solidFill>
                <a:srgbClr val="FFFFFF">
                  <a:alpha val="70000"/>
                </a:srgbClr>
              </a:solidFill>
              <a:latin typeface="Avenir Next LT Pro"/>
              <a:ea typeface="+mn-ea"/>
              <a:cs typeface="+mn-cs"/>
            </a:rPr>
            <a:t>each</a:t>
          </a:r>
          <a:r>
            <a:rPr lang="it-IT" sz="1000" kern="1200" dirty="0">
              <a:solidFill>
                <a:srgbClr val="FFFFFF">
                  <a:alpha val="70000"/>
                </a:srgbClr>
              </a:solidFill>
              <a:latin typeface="Avenir Next LT Pro"/>
              <a:ea typeface="+mn-ea"/>
              <a:cs typeface="+mn-cs"/>
            </a:rPr>
            <a:t> UC</a:t>
          </a:r>
        </a:p>
      </dgm:t>
    </dgm:pt>
    <dgm:pt modelId="{C888BF04-195D-4832-9B56-B135A1A368E4}" type="parTrans" cxnId="{2F12496B-6B70-404B-A2B2-15D835CC6C2A}">
      <dgm:prSet/>
      <dgm:spPr/>
      <dgm:t>
        <a:bodyPr/>
        <a:lstStyle/>
        <a:p>
          <a:endParaRPr lang="it-IT"/>
        </a:p>
      </dgm:t>
    </dgm:pt>
    <dgm:pt modelId="{82E09C1C-6C1A-4886-8ABA-85AAD1C5FB73}" type="sibTrans" cxnId="{2F12496B-6B70-404B-A2B2-15D835CC6C2A}">
      <dgm:prSet/>
      <dgm:spPr/>
      <dgm:t>
        <a:bodyPr/>
        <a:lstStyle/>
        <a:p>
          <a:endParaRPr lang="it-IT"/>
        </a:p>
      </dgm:t>
    </dgm:pt>
    <dgm:pt modelId="{301E8CFE-3F82-414D-9E0F-0541441E884C}">
      <dgm:prSet phldrT="[Testo]" custT="1"/>
      <dgm:spPr>
        <a:xfrm>
          <a:off x="6260450" y="1721341"/>
          <a:ext cx="2217919" cy="297219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Char char="•"/>
          </a:pPr>
          <a:r>
            <a:rPr lang="en-US" sz="1000" kern="1200" dirty="0">
              <a:solidFill>
                <a:srgbClr val="FFFFFF">
                  <a:alpha val="70000"/>
                </a:srgbClr>
              </a:solidFill>
              <a:latin typeface="Avenir Next LT Pro"/>
              <a:ea typeface="+mn-ea"/>
              <a:cs typeface="+mn-cs"/>
            </a:rPr>
            <a:t>implement a automatic procedure to reproduce the test sequences automatically and repetitively during the road tests</a:t>
          </a:r>
          <a:endParaRPr lang="it-IT" sz="1000" kern="1200" dirty="0">
            <a:solidFill>
              <a:srgbClr val="FFFFFF">
                <a:alpha val="70000"/>
              </a:srgbClr>
            </a:solidFill>
            <a:latin typeface="Avenir Next LT Pro"/>
            <a:ea typeface="+mn-ea"/>
            <a:cs typeface="+mn-cs"/>
          </a:endParaRPr>
        </a:p>
      </dgm:t>
    </dgm:pt>
    <dgm:pt modelId="{3AB71D4A-B2A2-4798-B19E-C877A8BA7874}" type="parTrans" cxnId="{D26C4619-3E94-4320-B9AE-7A5A317305D5}">
      <dgm:prSet/>
      <dgm:spPr/>
      <dgm:t>
        <a:bodyPr/>
        <a:lstStyle/>
        <a:p>
          <a:endParaRPr lang="it-IT"/>
        </a:p>
      </dgm:t>
    </dgm:pt>
    <dgm:pt modelId="{6D8D39E9-5476-4C83-BF04-8E7FCF07FA91}" type="sibTrans" cxnId="{D26C4619-3E94-4320-B9AE-7A5A317305D5}">
      <dgm:prSet/>
      <dgm:spPr/>
      <dgm:t>
        <a:bodyPr/>
        <a:lstStyle/>
        <a:p>
          <a:endParaRPr lang="it-IT"/>
        </a:p>
      </dgm:t>
    </dgm:pt>
    <dgm:pt modelId="{570D430C-650F-476E-909E-11A55517B91E}">
      <dgm:prSet phldrT="[Testo]" custT="1"/>
      <dgm:spPr>
        <a:xfrm>
          <a:off x="3387168" y="1821961"/>
          <a:ext cx="2187803" cy="2686825"/>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en-GB" altLang="it-IT" sz="1000" kern="1200" dirty="0">
              <a:solidFill>
                <a:srgbClr val="FFFFFF">
                  <a:alpha val="70000"/>
                </a:srgbClr>
              </a:solidFill>
              <a:latin typeface="Avenir Next LT Pro"/>
              <a:ea typeface="+mn-ea"/>
              <a:cs typeface="+mn-cs"/>
            </a:rPr>
            <a:t>Development SW to emulate other main modules (DL, AS) to provide the automatic </a:t>
          </a:r>
          <a:r>
            <a:rPr lang="en-GB" altLang="it-IT" sz="1000" kern="1200" dirty="0" err="1">
              <a:solidFill>
                <a:srgbClr val="FFFFFF">
                  <a:alpha val="70000"/>
                </a:srgbClr>
              </a:solidFill>
              <a:latin typeface="Avenir Next LT Pro"/>
              <a:ea typeface="+mn-ea"/>
              <a:cs typeface="+mn-cs"/>
            </a:rPr>
            <a:t>sw</a:t>
          </a:r>
          <a:r>
            <a:rPr lang="en-GB" altLang="it-IT" sz="1000" kern="1200" dirty="0">
              <a:solidFill>
                <a:srgbClr val="FFFFFF">
                  <a:alpha val="70000"/>
                </a:srgbClr>
              </a:solidFill>
              <a:latin typeface="Avenir Next LT Pro"/>
              <a:ea typeface="+mn-ea"/>
              <a:cs typeface="+mn-cs"/>
            </a:rPr>
            <a:t> tool chain for the Italy and Sweden trials</a:t>
          </a:r>
          <a:endParaRPr lang="it-IT" sz="1000" kern="1200" dirty="0">
            <a:solidFill>
              <a:srgbClr val="FFFFFF">
                <a:alpha val="70000"/>
              </a:srgbClr>
            </a:solidFill>
            <a:latin typeface="Avenir Next LT Pro"/>
            <a:ea typeface="+mn-ea"/>
            <a:cs typeface="+mn-cs"/>
          </a:endParaRPr>
        </a:p>
      </dgm:t>
    </dgm:pt>
    <dgm:pt modelId="{33EE3FB1-DDF0-4EF3-B67C-BBF22E72F1D8}" type="parTrans" cxnId="{C3CD56E3-D4B8-4684-823E-5205BCD57E4C}">
      <dgm:prSet/>
      <dgm:spPr/>
      <dgm:t>
        <a:bodyPr/>
        <a:lstStyle/>
        <a:p>
          <a:endParaRPr lang="it-IT"/>
        </a:p>
      </dgm:t>
    </dgm:pt>
    <dgm:pt modelId="{54B0890F-829A-4C3C-93ED-890433623087}" type="sibTrans" cxnId="{C3CD56E3-D4B8-4684-823E-5205BCD57E4C}">
      <dgm:prSet/>
      <dgm:spPr/>
      <dgm:t>
        <a:bodyPr/>
        <a:lstStyle/>
        <a:p>
          <a:endParaRPr lang="it-IT"/>
        </a:p>
      </dgm:t>
    </dgm:pt>
    <dgm:pt modelId="{E3119763-5A93-4C29-A81B-B1E86588A240}">
      <dgm:prSet phldrT="[Testo]" custT="1"/>
      <dgm:spPr>
        <a:xfrm>
          <a:off x="3387168" y="1821961"/>
          <a:ext cx="2187803" cy="2686825"/>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it-IT" sz="1000" kern="1200" dirty="0">
              <a:solidFill>
                <a:srgbClr val="FFFFFF">
                  <a:alpha val="70000"/>
                </a:srgbClr>
              </a:solidFill>
              <a:latin typeface="Avenir Next LT Pro"/>
              <a:ea typeface="+mn-ea"/>
              <a:cs typeface="+mn-cs"/>
            </a:rPr>
            <a:t>Installation </a:t>
          </a:r>
          <a:r>
            <a:rPr lang="it-IT" sz="1000" kern="1200" dirty="0" err="1">
              <a:solidFill>
                <a:srgbClr val="FFFFFF">
                  <a:alpha val="70000"/>
                </a:srgbClr>
              </a:solidFill>
              <a:latin typeface="Avenir Next LT Pro"/>
              <a:ea typeface="+mn-ea"/>
              <a:cs typeface="+mn-cs"/>
            </a:rPr>
            <a:t>phase</a:t>
          </a:r>
          <a:r>
            <a:rPr lang="it-IT" sz="1000" kern="1200" dirty="0">
              <a:solidFill>
                <a:srgbClr val="FFFFFF">
                  <a:alpha val="70000"/>
                </a:srgbClr>
              </a:solidFill>
              <a:latin typeface="Avenir Next LT Pro"/>
              <a:ea typeface="+mn-ea"/>
              <a:cs typeface="+mn-cs"/>
            </a:rPr>
            <a:t> on </a:t>
          </a:r>
          <a:r>
            <a:rPr lang="it-IT" sz="1000" kern="1200" dirty="0" err="1">
              <a:solidFill>
                <a:srgbClr val="FFFFFF">
                  <a:alpha val="70000"/>
                </a:srgbClr>
              </a:solidFill>
              <a:latin typeface="Avenir Next LT Pro"/>
              <a:ea typeface="+mn-ea"/>
              <a:cs typeface="+mn-cs"/>
            </a:rPr>
            <a:t>vehicle</a:t>
          </a:r>
          <a:r>
            <a:rPr lang="it-IT" sz="1000" kern="1200" dirty="0">
              <a:solidFill>
                <a:srgbClr val="FFFFFF">
                  <a:alpha val="70000"/>
                </a:srgbClr>
              </a:solidFill>
              <a:latin typeface="Avenir Next LT Pro"/>
              <a:ea typeface="+mn-ea"/>
              <a:cs typeface="+mn-cs"/>
            </a:rPr>
            <a:t> of the HMI </a:t>
          </a:r>
          <a:r>
            <a:rPr lang="it-IT" sz="1000" kern="1200" dirty="0" err="1">
              <a:solidFill>
                <a:srgbClr val="FFFFFF">
                  <a:alpha val="70000"/>
                </a:srgbClr>
              </a:solidFill>
              <a:latin typeface="Avenir Next LT Pro"/>
              <a:ea typeface="+mn-ea"/>
              <a:cs typeface="+mn-cs"/>
            </a:rPr>
            <a:t>components</a:t>
          </a:r>
          <a:r>
            <a:rPr lang="it-IT" sz="1000" kern="1200" dirty="0">
              <a:solidFill>
                <a:srgbClr val="FFFFFF">
                  <a:alpha val="70000"/>
                </a:srgbClr>
              </a:solidFill>
              <a:latin typeface="Avenir Next LT Pro"/>
              <a:ea typeface="+mn-ea"/>
              <a:cs typeface="+mn-cs"/>
            </a:rPr>
            <a:t> in </a:t>
          </a:r>
          <a:r>
            <a:rPr lang="it-IT" sz="1000" kern="1200" dirty="0" err="1">
              <a:solidFill>
                <a:srgbClr val="FFFFFF">
                  <a:alpha val="70000"/>
                </a:srgbClr>
              </a:solidFill>
              <a:latin typeface="Avenir Next LT Pro"/>
              <a:ea typeface="+mn-ea"/>
              <a:cs typeface="+mn-cs"/>
            </a:rPr>
            <a:t>collaboration</a:t>
          </a:r>
          <a:r>
            <a:rPr lang="it-IT" sz="1000" kern="1200" dirty="0">
              <a:solidFill>
                <a:srgbClr val="FFFFFF">
                  <a:alpha val="70000"/>
                </a:srgbClr>
              </a:solidFill>
              <a:latin typeface="Avenir Next LT Pro"/>
              <a:ea typeface="+mn-ea"/>
              <a:cs typeface="+mn-cs"/>
            </a:rPr>
            <a:t> with FCA </a:t>
          </a:r>
          <a:r>
            <a:rPr lang="it-IT" sz="1000" kern="1200" dirty="0" err="1">
              <a:solidFill>
                <a:srgbClr val="FFFFFF">
                  <a:alpha val="70000"/>
                </a:srgbClr>
              </a:solidFill>
              <a:latin typeface="Avenir Next LT Pro"/>
              <a:ea typeface="+mn-ea"/>
              <a:cs typeface="+mn-cs"/>
            </a:rPr>
            <a:t>department</a:t>
          </a:r>
          <a:endParaRPr lang="it-IT" sz="1000" kern="1200" dirty="0">
            <a:solidFill>
              <a:srgbClr val="FFFFFF">
                <a:alpha val="70000"/>
              </a:srgbClr>
            </a:solidFill>
            <a:latin typeface="Avenir Next LT Pro"/>
            <a:ea typeface="+mn-ea"/>
            <a:cs typeface="+mn-cs"/>
          </a:endParaRPr>
        </a:p>
      </dgm:t>
    </dgm:pt>
    <dgm:pt modelId="{842083AF-358D-453C-940E-F7ADAE65E217}" type="parTrans" cxnId="{6F61B650-5DBA-40B8-8770-7254A7A3868B}">
      <dgm:prSet/>
      <dgm:spPr/>
      <dgm:t>
        <a:bodyPr/>
        <a:lstStyle/>
        <a:p>
          <a:endParaRPr lang="it-IT"/>
        </a:p>
      </dgm:t>
    </dgm:pt>
    <dgm:pt modelId="{5504174F-650D-4898-B694-732244C2270B}" type="sibTrans" cxnId="{6F61B650-5DBA-40B8-8770-7254A7A3868B}">
      <dgm:prSet/>
      <dgm:spPr/>
      <dgm:t>
        <a:bodyPr/>
        <a:lstStyle/>
        <a:p>
          <a:endParaRPr lang="it-IT"/>
        </a:p>
      </dgm:t>
    </dgm:pt>
    <dgm:pt modelId="{24F7F99F-E415-4D9B-8136-B3809E85A147}">
      <dgm:prSet phldrT="[Testo]" custT="1"/>
      <dgm:spPr>
        <a:xfrm>
          <a:off x="183534" y="1798850"/>
          <a:ext cx="2433639" cy="2936043"/>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Font typeface="Arial" panose="020B0604020202020204" pitchFamily="34" charset="0"/>
            <a:buChar char="•"/>
          </a:pPr>
          <a:r>
            <a:rPr lang="en-GB" altLang="it-IT" sz="1000" kern="1200" dirty="0">
              <a:solidFill>
                <a:srgbClr val="FFFFFF">
                  <a:alpha val="70000"/>
                </a:srgbClr>
              </a:solidFill>
              <a:latin typeface="Avenir Next LT Pro"/>
              <a:ea typeface="+mn-ea"/>
              <a:cs typeface="+mn-cs"/>
            </a:rPr>
            <a:t> Data logger management</a:t>
          </a:r>
          <a:endParaRPr lang="it-IT" sz="1000" kern="1200" dirty="0">
            <a:solidFill>
              <a:srgbClr val="FFFFFF">
                <a:alpha val="70000"/>
              </a:srgbClr>
            </a:solidFill>
            <a:latin typeface="Avenir Next LT Pro"/>
            <a:ea typeface="+mn-ea"/>
            <a:cs typeface="+mn-cs"/>
          </a:endParaRPr>
        </a:p>
      </dgm:t>
    </dgm:pt>
    <dgm:pt modelId="{121E5951-482A-4DC0-9532-E122C9580D46}" type="parTrans" cxnId="{59FB1F1D-DA38-47B5-AB56-A56C6BF4F642}">
      <dgm:prSet/>
      <dgm:spPr/>
      <dgm:t>
        <a:bodyPr/>
        <a:lstStyle/>
        <a:p>
          <a:endParaRPr lang="it-IT"/>
        </a:p>
      </dgm:t>
    </dgm:pt>
    <dgm:pt modelId="{8761147A-E5ED-43F3-86D6-118F358A5BC5}" type="sibTrans" cxnId="{59FB1F1D-DA38-47B5-AB56-A56C6BF4F642}">
      <dgm:prSet/>
      <dgm:spPr/>
      <dgm:t>
        <a:bodyPr/>
        <a:lstStyle/>
        <a:p>
          <a:endParaRPr lang="it-IT"/>
        </a:p>
      </dgm:t>
    </dgm:pt>
    <dgm:pt modelId="{A885F813-2FEA-47CF-99F5-871EC851B577}">
      <dgm:prSet phldrT="[Testo]" custT="1"/>
      <dgm:spPr>
        <a:xfrm>
          <a:off x="6260450" y="1721341"/>
          <a:ext cx="2217919" cy="2972191"/>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gm:spPr>
      <dgm:t>
        <a:bodyPr/>
        <a:lstStyle/>
        <a:p>
          <a:pPr algn="l">
            <a:buChar char="•"/>
          </a:pPr>
          <a:r>
            <a:rPr lang="it-IT" sz="1000" kern="1200" dirty="0" err="1">
              <a:solidFill>
                <a:srgbClr val="FFFFFF">
                  <a:alpha val="70000"/>
                </a:srgbClr>
              </a:solidFill>
              <a:latin typeface="Avenir Next LT Pro"/>
              <a:ea typeface="+mn-ea"/>
              <a:cs typeface="+mn-cs"/>
            </a:rPr>
            <a:t>Realize</a:t>
          </a:r>
          <a:r>
            <a:rPr lang="it-IT" sz="1000" kern="1200" dirty="0">
              <a:solidFill>
                <a:srgbClr val="FFFFFF">
                  <a:alpha val="70000"/>
                </a:srgbClr>
              </a:solidFill>
              <a:latin typeface="Avenir Next LT Pro"/>
              <a:ea typeface="+mn-ea"/>
              <a:cs typeface="+mn-cs"/>
            </a:rPr>
            <a:t> «activity </a:t>
          </a:r>
          <a:r>
            <a:rPr lang="it-IT" sz="1000" kern="1200" dirty="0" err="1">
              <a:solidFill>
                <a:srgbClr val="FFFFFF">
                  <a:alpha val="70000"/>
                </a:srgbClr>
              </a:solidFill>
              <a:latin typeface="Avenir Next LT Pro"/>
              <a:ea typeface="+mn-ea"/>
              <a:cs typeface="+mn-cs"/>
            </a:rPr>
            <a:t>diagram</a:t>
          </a:r>
          <a:r>
            <a:rPr lang="it-IT" sz="1000" kern="1200" dirty="0">
              <a:solidFill>
                <a:srgbClr val="FFFFFF">
                  <a:alpha val="70000"/>
                </a:srgbClr>
              </a:solidFill>
              <a:latin typeface="Avenir Next LT Pro"/>
              <a:ea typeface="+mn-ea"/>
              <a:cs typeface="+mn-cs"/>
            </a:rPr>
            <a:t>» of the </a:t>
          </a:r>
          <a:r>
            <a:rPr lang="it-IT" sz="1000" kern="1200" dirty="0" err="1">
              <a:solidFill>
                <a:srgbClr val="FFFFFF">
                  <a:alpha val="70000"/>
                </a:srgbClr>
              </a:solidFill>
              <a:latin typeface="Avenir Next LT Pro"/>
              <a:ea typeface="+mn-ea"/>
              <a:cs typeface="+mn-cs"/>
            </a:rPr>
            <a:t>sequence</a:t>
          </a:r>
          <a:r>
            <a:rPr lang="it-IT" sz="1000" kern="1200" dirty="0">
              <a:solidFill>
                <a:srgbClr val="FFFFFF">
                  <a:alpha val="70000"/>
                </a:srgbClr>
              </a:solidFill>
              <a:latin typeface="Avenir Next LT Pro"/>
              <a:ea typeface="+mn-ea"/>
              <a:cs typeface="+mn-cs"/>
            </a:rPr>
            <a:t> for </a:t>
          </a:r>
          <a:r>
            <a:rPr lang="it-IT" sz="1000" kern="1200" dirty="0" err="1">
              <a:solidFill>
                <a:srgbClr val="FFFFFF">
                  <a:alpha val="70000"/>
                </a:srgbClr>
              </a:solidFill>
              <a:latin typeface="Avenir Next LT Pro"/>
              <a:ea typeface="+mn-ea"/>
              <a:cs typeface="+mn-cs"/>
            </a:rPr>
            <a:t>each</a:t>
          </a:r>
          <a:r>
            <a:rPr lang="it-IT" sz="1000" kern="1200" dirty="0">
              <a:solidFill>
                <a:srgbClr val="FFFFFF">
                  <a:alpha val="70000"/>
                </a:srgbClr>
              </a:solidFill>
              <a:latin typeface="Avenir Next LT Pro"/>
              <a:ea typeface="+mn-ea"/>
              <a:cs typeface="+mn-cs"/>
            </a:rPr>
            <a:t> UC</a:t>
          </a:r>
        </a:p>
      </dgm:t>
    </dgm:pt>
    <dgm:pt modelId="{35F7A25C-FDB1-449F-9BD8-16ED2F10FD2D}" type="sibTrans" cxnId="{94E2DED3-1565-4F9E-B724-6638E4C57861}">
      <dgm:prSet/>
      <dgm:spPr/>
      <dgm:t>
        <a:bodyPr/>
        <a:lstStyle/>
        <a:p>
          <a:endParaRPr lang="it-IT"/>
        </a:p>
      </dgm:t>
    </dgm:pt>
    <dgm:pt modelId="{11DEB44B-D8E1-42D0-9932-CFAD515282C3}" type="parTrans" cxnId="{94E2DED3-1565-4F9E-B724-6638E4C57861}">
      <dgm:prSet/>
      <dgm:spPr/>
      <dgm:t>
        <a:bodyPr/>
        <a:lstStyle/>
        <a:p>
          <a:endParaRPr lang="it-IT"/>
        </a:p>
      </dgm:t>
    </dgm:pt>
    <dgm:pt modelId="{18A112F4-2414-4C9A-8C8D-F86AD0C2167B}" type="pres">
      <dgm:prSet presAssocID="{23DDAE0D-A590-451A-9C22-AD9B52B69176}" presName="Name0" presStyleCnt="0">
        <dgm:presLayoutVars>
          <dgm:dir/>
          <dgm:resizeHandles val="exact"/>
        </dgm:presLayoutVars>
      </dgm:prSet>
      <dgm:spPr/>
    </dgm:pt>
    <dgm:pt modelId="{DDEF4ED8-CE52-48FC-BD52-6EFA6F489625}" type="pres">
      <dgm:prSet presAssocID="{996E2CC2-D039-44BA-A1F3-598CF2B6B40C}" presName="composite" presStyleCnt="0"/>
      <dgm:spPr/>
    </dgm:pt>
    <dgm:pt modelId="{8890E2A9-A475-4CC3-BB10-B015E4CD041A}" type="pres">
      <dgm:prSet presAssocID="{996E2CC2-D039-44BA-A1F3-598CF2B6B40C}" presName="imagSh" presStyleLbl="bgImgPlace1" presStyleIdx="0" presStyleCnt="3" custScaleX="155703" custScaleY="91381" custLinFactNeighborX="-18" custLinFactNeighborY="-42457"/>
      <dgm:spPr>
        <a:xfrm>
          <a:off x="1506" y="174827"/>
          <a:ext cx="2738795" cy="1513438"/>
        </a:xfrm>
        <a:prstGeom prst="roundRect">
          <a:avLst>
            <a:gd name="adj" fmla="val 10000"/>
          </a:avLst>
        </a:prstGeom>
        <a:blipFill rotWithShape="1">
          <a:blip xmlns:r="http://schemas.openxmlformats.org/officeDocument/2006/relationships" r:embed="rId1"/>
          <a:srcRect/>
          <a:stretch>
            <a:fillRect t="-2000" b="-2000"/>
          </a:stretch>
        </a:blipFill>
        <a:ln w="12700" cap="flat" cmpd="sng" algn="ctr">
          <a:solidFill>
            <a:srgbClr val="FFFFFF">
              <a:hueOff val="0"/>
              <a:satOff val="0"/>
              <a:lumOff val="0"/>
              <a:alphaOff val="0"/>
            </a:srgbClr>
          </a:solidFill>
          <a:prstDash val="solid"/>
          <a:miter lim="800000"/>
        </a:ln>
        <a:effectLst/>
      </dgm:spPr>
    </dgm:pt>
    <dgm:pt modelId="{AA879030-635C-48F0-9608-C6176474718A}" type="pres">
      <dgm:prSet presAssocID="{996E2CC2-D039-44BA-A1F3-598CF2B6B40C}" presName="txNode" presStyleLbl="node1" presStyleIdx="0" presStyleCnt="3" custScaleX="149660" custScaleY="181358" custLinFactNeighborX="-14486" custLinFactNeighborY="41157">
        <dgm:presLayoutVars>
          <dgm:bulletEnabled val="1"/>
        </dgm:presLayoutVars>
      </dgm:prSet>
      <dgm:spPr/>
    </dgm:pt>
    <dgm:pt modelId="{0AA7A35A-0E25-496E-8863-45A0153270B7}" type="pres">
      <dgm:prSet presAssocID="{2E3F9D36-6781-4C30-A8AC-D2ADFFFA1F34}" presName="sibTrans" presStyleLbl="sibTrans2D1" presStyleIdx="0" presStyleCnt="2"/>
      <dgm:spPr/>
    </dgm:pt>
    <dgm:pt modelId="{5BE5E2AC-4A6F-4E7D-B1ED-4D7C6CACEB29}" type="pres">
      <dgm:prSet presAssocID="{2E3F9D36-6781-4C30-A8AC-D2ADFFFA1F34}" presName="connTx" presStyleLbl="sibTrans2D1" presStyleIdx="0" presStyleCnt="2"/>
      <dgm:spPr/>
    </dgm:pt>
    <dgm:pt modelId="{46B28DE2-DA1C-426E-BA87-8AB1AF2E0823}" type="pres">
      <dgm:prSet presAssocID="{ADA412CE-FCB2-4C01-91E3-6F482CE86235}" presName="composite" presStyleCnt="0"/>
      <dgm:spPr/>
    </dgm:pt>
    <dgm:pt modelId="{4622360D-3841-45EF-A11A-A2F8C87003F5}" type="pres">
      <dgm:prSet presAssocID="{ADA412CE-FCB2-4C01-91E3-6F482CE86235}" presName="imagSh" presStyleLbl="bgImgPlace1" presStyleIdx="1" presStyleCnt="3" custScaleX="130154" custScaleY="88682" custLinFactNeighborX="-7294" custLinFactNeighborY="-42361"/>
      <dgm:spPr>
        <a:xfrm>
          <a:off x="3364337" y="256535"/>
          <a:ext cx="2116450" cy="1442068"/>
        </a:xfrm>
        <a:prstGeom prst="roundRect">
          <a:avLst>
            <a:gd name="adj" fmla="val 10000"/>
          </a:avLst>
        </a:prstGeom>
        <a:blipFill rotWithShape="1">
          <a:blip xmlns:r="http://schemas.openxmlformats.org/officeDocument/2006/relationships" r:embed="rId2"/>
          <a:srcRect/>
          <a:stretch>
            <a:fillRect t="-5000" b="-5000"/>
          </a:stretch>
        </a:blipFill>
        <a:ln w="12700" cap="flat" cmpd="sng" algn="ctr">
          <a:solidFill>
            <a:srgbClr val="FFFFFF">
              <a:hueOff val="0"/>
              <a:satOff val="0"/>
              <a:lumOff val="0"/>
              <a:alphaOff val="0"/>
            </a:srgbClr>
          </a:solidFill>
          <a:prstDash val="solid"/>
          <a:miter lim="800000"/>
        </a:ln>
        <a:effectLst/>
      </dgm:spPr>
    </dgm:pt>
    <dgm:pt modelId="{97192E10-8063-4DAD-87B4-5905A06AE861}" type="pres">
      <dgm:prSet presAssocID="{ADA412CE-FCB2-4C01-91E3-6F482CE86235}" presName="txNode" presStyleLbl="node1" presStyleIdx="1" presStyleCnt="3" custScaleX="134542" custScaleY="184408" custLinFactNeighborX="-20508" custLinFactNeighborY="42198">
        <dgm:presLayoutVars>
          <dgm:bulletEnabled val="1"/>
        </dgm:presLayoutVars>
      </dgm:prSet>
      <dgm:spPr/>
    </dgm:pt>
    <dgm:pt modelId="{83F7A06C-75E5-4FB1-B92C-E19361493814}" type="pres">
      <dgm:prSet presAssocID="{18D8446A-5BF2-4911-A1E2-FA950B78563B}" presName="sibTrans" presStyleLbl="sibTrans2D1" presStyleIdx="1" presStyleCnt="2"/>
      <dgm:spPr/>
    </dgm:pt>
    <dgm:pt modelId="{47B562B5-1E22-4B5F-AE23-AE1729468F73}" type="pres">
      <dgm:prSet presAssocID="{18D8446A-5BF2-4911-A1E2-FA950B78563B}" presName="connTx" presStyleLbl="sibTrans2D1" presStyleIdx="1" presStyleCnt="2"/>
      <dgm:spPr/>
    </dgm:pt>
    <dgm:pt modelId="{05984E70-5ED6-48B7-AD6F-3464BF129B92}" type="pres">
      <dgm:prSet presAssocID="{C6249E59-939E-4C53-B1A7-2142E9C30E1A}" presName="composite" presStyleCnt="0"/>
      <dgm:spPr/>
    </dgm:pt>
    <dgm:pt modelId="{FAF40186-3698-46FE-BF28-49E59375FE7B}" type="pres">
      <dgm:prSet presAssocID="{C6249E59-939E-4C53-B1A7-2142E9C30E1A}" presName="imagSh" presStyleLbl="bgImgPlace1" presStyleIdx="2" presStyleCnt="3" custScaleX="125101" custScaleY="78866" custLinFactNeighborX="-11789" custLinFactNeighborY="-30469"/>
      <dgm:spPr>
        <a:xfrm>
          <a:off x="6392676" y="417646"/>
          <a:ext cx="2034282" cy="1282449"/>
        </a:xfrm>
        <a:prstGeom prst="roundRect">
          <a:avLst>
            <a:gd name="adj" fmla="val 10000"/>
          </a:avLst>
        </a:prstGeom>
        <a:blipFill rotWithShape="1">
          <a:blip xmlns:r="http://schemas.openxmlformats.org/officeDocument/2006/relationships" r:embed="rId3"/>
          <a:srcRect/>
          <a:stretch>
            <a:fillRect l="-9000" r="-9000"/>
          </a:stretch>
        </a:blipFill>
        <a:ln w="12700" cap="flat" cmpd="sng" algn="ctr">
          <a:solidFill>
            <a:srgbClr val="FFFFFF">
              <a:hueOff val="0"/>
              <a:satOff val="0"/>
              <a:lumOff val="0"/>
              <a:alphaOff val="0"/>
            </a:srgbClr>
          </a:solidFill>
          <a:prstDash val="solid"/>
          <a:miter lim="800000"/>
        </a:ln>
        <a:effectLst/>
      </dgm:spPr>
    </dgm:pt>
    <dgm:pt modelId="{FE24DBB1-AE36-46E4-958A-C629DCCF69C5}" type="pres">
      <dgm:prSet presAssocID="{C6249E59-939E-4C53-B1A7-2142E9C30E1A}" presName="txNode" presStyleLbl="node1" presStyleIdx="2" presStyleCnt="3" custAng="0" custScaleX="136394" custScaleY="182779" custLinFactNeighborX="-27209" custLinFactNeighborY="41609">
        <dgm:presLayoutVars>
          <dgm:bulletEnabled val="1"/>
        </dgm:presLayoutVars>
      </dgm:prSet>
      <dgm:spPr/>
    </dgm:pt>
  </dgm:ptLst>
  <dgm:cxnLst>
    <dgm:cxn modelId="{BF97F203-07B2-449A-969E-811F840F69B7}" srcId="{996E2CC2-D039-44BA-A1F3-598CF2B6B40C}" destId="{1D1735D4-7C64-43BA-8872-CD06C20CE437}" srcOrd="0" destOrd="0" parTransId="{F3F4A0B0-28A6-4978-87DE-B9A151233E04}" sibTransId="{FF5771B1-9758-427C-AF39-B9A5BA2EAFE5}"/>
    <dgm:cxn modelId="{D26C4619-3E94-4320-B9AE-7A5A317305D5}" srcId="{C6249E59-939E-4C53-B1A7-2142E9C30E1A}" destId="{301E8CFE-3F82-414D-9E0F-0541441E884C}" srcOrd="3" destOrd="0" parTransId="{3AB71D4A-B2A2-4798-B19E-C877A8BA7874}" sibTransId="{6D8D39E9-5476-4C83-BF04-8E7FCF07FA91}"/>
    <dgm:cxn modelId="{59FB1F1D-DA38-47B5-AB56-A56C6BF4F642}" srcId="{996E2CC2-D039-44BA-A1F3-598CF2B6B40C}" destId="{24F7F99F-E415-4D9B-8136-B3809E85A147}" srcOrd="3" destOrd="0" parTransId="{121E5951-482A-4DC0-9532-E122C9580D46}" sibTransId="{8761147A-E5ED-43F3-86D6-118F358A5BC5}"/>
    <dgm:cxn modelId="{BA1E7720-3204-494A-9876-2C28F2B1492F}" type="presOf" srcId="{1D1735D4-7C64-43BA-8872-CD06C20CE437}" destId="{AA879030-635C-48F0-9608-C6176474718A}" srcOrd="0" destOrd="1" presId="urn:microsoft.com/office/officeart/2005/8/layout/hProcess10"/>
    <dgm:cxn modelId="{01278029-4FBE-4D50-A61B-DFCCC33558EB}" type="presOf" srcId="{A5E352AC-69CC-4F75-B2D7-6083E05A1A21}" destId="{FE24DBB1-AE36-46E4-958A-C629DCCF69C5}" srcOrd="0" destOrd="2" presId="urn:microsoft.com/office/officeart/2005/8/layout/hProcess10"/>
    <dgm:cxn modelId="{8C55F029-1721-4317-919D-2AD61A17FF8D}" type="presOf" srcId="{18D8446A-5BF2-4911-A1E2-FA950B78563B}" destId="{83F7A06C-75E5-4FB1-B92C-E19361493814}" srcOrd="0" destOrd="0" presId="urn:microsoft.com/office/officeart/2005/8/layout/hProcess10"/>
    <dgm:cxn modelId="{0145C92C-35B9-4CDD-9129-4C817606DE0E}" type="presOf" srcId="{996E2CC2-D039-44BA-A1F3-598CF2B6B40C}" destId="{AA879030-635C-48F0-9608-C6176474718A}" srcOrd="0" destOrd="0" presId="urn:microsoft.com/office/officeart/2005/8/layout/hProcess10"/>
    <dgm:cxn modelId="{34E3C02D-B370-42A5-A74E-A3ED2A3EA295}" type="presOf" srcId="{9C82615B-B518-4075-9BB5-0ED32508D4AD}" destId="{AA879030-635C-48F0-9608-C6176474718A}" srcOrd="0" destOrd="3" presId="urn:microsoft.com/office/officeart/2005/8/layout/hProcess10"/>
    <dgm:cxn modelId="{FBD32434-6DB4-4C75-922A-35BB1EDD39F0}" type="presOf" srcId="{8CF13362-10FC-4E63-A0C5-52247BF786FA}" destId="{FE24DBB1-AE36-46E4-958A-C629DCCF69C5}" srcOrd="0" destOrd="3" presId="urn:microsoft.com/office/officeart/2005/8/layout/hProcess10"/>
    <dgm:cxn modelId="{BBD17534-34DB-43A9-971A-D5B86892B778}" srcId="{996E2CC2-D039-44BA-A1F3-598CF2B6B40C}" destId="{FD991956-4892-43A1-8044-765A10B5C673}" srcOrd="1" destOrd="0" parTransId="{E369D4E0-F661-42CA-8439-53E45844C24D}" sibTransId="{D7093C68-8E3C-4CDD-B868-AE7811EEC5A3}"/>
    <dgm:cxn modelId="{1FA8543C-C1A0-4217-AAAB-87E168A105AE}" srcId="{23DDAE0D-A590-451A-9C22-AD9B52B69176}" destId="{ADA412CE-FCB2-4C01-91E3-6F482CE86235}" srcOrd="1" destOrd="0" parTransId="{F6927C50-8469-4A42-9F65-B9CE4FDB11EE}" sibTransId="{18D8446A-5BF2-4911-A1E2-FA950B78563B}"/>
    <dgm:cxn modelId="{A604565D-8287-4809-B373-9C9BA9FED5A2}" type="presOf" srcId="{570D430C-650F-476E-909E-11A55517B91E}" destId="{97192E10-8063-4DAD-87B4-5905A06AE861}" srcOrd="0" destOrd="2" presId="urn:microsoft.com/office/officeart/2005/8/layout/hProcess10"/>
    <dgm:cxn modelId="{5AFA7168-22C2-438F-9605-81E0998177AC}" type="presOf" srcId="{301E8CFE-3F82-414D-9E0F-0541441E884C}" destId="{FE24DBB1-AE36-46E4-958A-C629DCCF69C5}" srcOrd="0" destOrd="4" presId="urn:microsoft.com/office/officeart/2005/8/layout/hProcess10"/>
    <dgm:cxn modelId="{0AC3DB68-D255-4D80-90F6-89553C5F5638}" type="presOf" srcId="{A885F813-2FEA-47CF-99F5-871EC851B577}" destId="{FE24DBB1-AE36-46E4-958A-C629DCCF69C5}" srcOrd="0" destOrd="1" presId="urn:microsoft.com/office/officeart/2005/8/layout/hProcess10"/>
    <dgm:cxn modelId="{2F12496B-6B70-404B-A2B2-15D835CC6C2A}" srcId="{C6249E59-939E-4C53-B1A7-2142E9C30E1A}" destId="{8CF13362-10FC-4E63-A0C5-52247BF786FA}" srcOrd="2" destOrd="0" parTransId="{C888BF04-195D-4832-9B56-B135A1A368E4}" sibTransId="{82E09C1C-6C1A-4886-8ABA-85AAD1C5FB73}"/>
    <dgm:cxn modelId="{1F49CD6D-B52A-4760-BDEA-C720A89FE214}" srcId="{23DDAE0D-A590-451A-9C22-AD9B52B69176}" destId="{996E2CC2-D039-44BA-A1F3-598CF2B6B40C}" srcOrd="0" destOrd="0" parTransId="{C6E9DA79-6173-48D4-8EC1-9CF5F5F16096}" sibTransId="{2E3F9D36-6781-4C30-A8AC-D2ADFFFA1F34}"/>
    <dgm:cxn modelId="{A3AEB96E-6E10-4A62-8228-FC13EBC2E340}" type="presOf" srcId="{18D8446A-5BF2-4911-A1E2-FA950B78563B}" destId="{47B562B5-1E22-4B5F-AE23-AE1729468F73}" srcOrd="1" destOrd="0" presId="urn:microsoft.com/office/officeart/2005/8/layout/hProcess10"/>
    <dgm:cxn modelId="{6F61B650-5DBA-40B8-8770-7254A7A3868B}" srcId="{ADA412CE-FCB2-4C01-91E3-6F482CE86235}" destId="{E3119763-5A93-4C29-A81B-B1E86588A240}" srcOrd="2" destOrd="0" parTransId="{842083AF-358D-453C-940E-F7ADAE65E217}" sibTransId="{5504174F-650D-4898-B694-732244C2270B}"/>
    <dgm:cxn modelId="{9C337B78-A6F9-4F9F-829F-A5D2B99D2E9E}" type="presOf" srcId="{C6249E59-939E-4C53-B1A7-2142E9C30E1A}" destId="{FE24DBB1-AE36-46E4-958A-C629DCCF69C5}" srcOrd="0" destOrd="0" presId="urn:microsoft.com/office/officeart/2005/8/layout/hProcess10"/>
    <dgm:cxn modelId="{7C04FC93-4249-45A6-AFD6-1C0A721D9146}" srcId="{23DDAE0D-A590-451A-9C22-AD9B52B69176}" destId="{C6249E59-939E-4C53-B1A7-2142E9C30E1A}" srcOrd="2" destOrd="0" parTransId="{849CBAEA-985C-4616-9699-878D52EB160C}" sibTransId="{57B38856-3F5E-4834-BABC-6C75351DD6B4}"/>
    <dgm:cxn modelId="{01DE6094-5075-42F1-A1B3-5C19AC40EAAA}" type="presOf" srcId="{ADA412CE-FCB2-4C01-91E3-6F482CE86235}" destId="{97192E10-8063-4DAD-87B4-5905A06AE861}" srcOrd="0" destOrd="0" presId="urn:microsoft.com/office/officeart/2005/8/layout/hProcess10"/>
    <dgm:cxn modelId="{1A80759A-8A24-4C38-BD5B-3F98E35806AB}" type="presOf" srcId="{E3119763-5A93-4C29-A81B-B1E86588A240}" destId="{97192E10-8063-4DAD-87B4-5905A06AE861}" srcOrd="0" destOrd="3" presId="urn:microsoft.com/office/officeart/2005/8/layout/hProcess10"/>
    <dgm:cxn modelId="{7D61789B-9283-4016-A27E-3FE398D87F05}" type="presOf" srcId="{FD991956-4892-43A1-8044-765A10B5C673}" destId="{AA879030-635C-48F0-9608-C6176474718A}" srcOrd="0" destOrd="2" presId="urn:microsoft.com/office/officeart/2005/8/layout/hProcess10"/>
    <dgm:cxn modelId="{DAF92FB1-4458-4F0C-9DB8-B253BB2A45A2}" srcId="{C6249E59-939E-4C53-B1A7-2142E9C30E1A}" destId="{A5E352AC-69CC-4F75-B2D7-6083E05A1A21}" srcOrd="1" destOrd="0" parTransId="{7039E660-9140-4D9C-9D03-1B8005895F56}" sibTransId="{CB23B77A-9F16-4A6C-9B2A-8D5F3673B792}"/>
    <dgm:cxn modelId="{9BE355BC-672A-43BF-9A25-813011DF62E2}" srcId="{ADA412CE-FCB2-4C01-91E3-6F482CE86235}" destId="{B3DD0331-E3AD-456D-9AAC-9CF55CB73CE4}" srcOrd="0" destOrd="0" parTransId="{C45AC5D0-3591-470E-9068-280CF89C883D}" sibTransId="{FFA43011-D8FA-4473-BE82-C2516B11A9D2}"/>
    <dgm:cxn modelId="{CD2ECFC3-94F9-4556-884B-999346325A77}" srcId="{996E2CC2-D039-44BA-A1F3-598CF2B6B40C}" destId="{9C82615B-B518-4075-9BB5-0ED32508D4AD}" srcOrd="2" destOrd="0" parTransId="{F978D2E1-BAC1-4165-967A-B3140A1CBA72}" sibTransId="{9BF0EAC7-ADBC-41CD-B5C1-AF80AAB23B99}"/>
    <dgm:cxn modelId="{94E2DED3-1565-4F9E-B724-6638E4C57861}" srcId="{C6249E59-939E-4C53-B1A7-2142E9C30E1A}" destId="{A885F813-2FEA-47CF-99F5-871EC851B577}" srcOrd="0" destOrd="0" parTransId="{11DEB44B-D8E1-42D0-9932-CFAD515282C3}" sibTransId="{35F7A25C-FDB1-449F-9BD8-16ED2F10FD2D}"/>
    <dgm:cxn modelId="{99473FD9-CFF4-44F3-AEDD-FF0A49608AF2}" type="presOf" srcId="{B3DD0331-E3AD-456D-9AAC-9CF55CB73CE4}" destId="{97192E10-8063-4DAD-87B4-5905A06AE861}" srcOrd="0" destOrd="1" presId="urn:microsoft.com/office/officeart/2005/8/layout/hProcess10"/>
    <dgm:cxn modelId="{7253CBE2-0499-4DDE-A840-015347AA8701}" type="presOf" srcId="{23DDAE0D-A590-451A-9C22-AD9B52B69176}" destId="{18A112F4-2414-4C9A-8C8D-F86AD0C2167B}" srcOrd="0" destOrd="0" presId="urn:microsoft.com/office/officeart/2005/8/layout/hProcess10"/>
    <dgm:cxn modelId="{C3CD56E3-D4B8-4684-823E-5205BCD57E4C}" srcId="{ADA412CE-FCB2-4C01-91E3-6F482CE86235}" destId="{570D430C-650F-476E-909E-11A55517B91E}" srcOrd="1" destOrd="0" parTransId="{33EE3FB1-DDF0-4EF3-B67C-BBF22E72F1D8}" sibTransId="{54B0890F-829A-4C3C-93ED-890433623087}"/>
    <dgm:cxn modelId="{89DE68EA-6995-4155-BA08-622B9C49B2E2}" type="presOf" srcId="{24F7F99F-E415-4D9B-8136-B3809E85A147}" destId="{AA879030-635C-48F0-9608-C6176474718A}" srcOrd="0" destOrd="4" presId="urn:microsoft.com/office/officeart/2005/8/layout/hProcess10"/>
    <dgm:cxn modelId="{AF3B97F6-C400-4C54-84FA-F7F9CBE5A714}" type="presOf" srcId="{2E3F9D36-6781-4C30-A8AC-D2ADFFFA1F34}" destId="{5BE5E2AC-4A6F-4E7D-B1ED-4D7C6CACEB29}" srcOrd="1" destOrd="0" presId="urn:microsoft.com/office/officeart/2005/8/layout/hProcess10"/>
    <dgm:cxn modelId="{2F2EF4FF-E5BF-4388-80E5-98601FDF66C5}" type="presOf" srcId="{2E3F9D36-6781-4C30-A8AC-D2ADFFFA1F34}" destId="{0AA7A35A-0E25-496E-8863-45A0153270B7}" srcOrd="0" destOrd="0" presId="urn:microsoft.com/office/officeart/2005/8/layout/hProcess10"/>
    <dgm:cxn modelId="{E031C151-E899-423D-8530-9F3E29B9637E}" type="presParOf" srcId="{18A112F4-2414-4C9A-8C8D-F86AD0C2167B}" destId="{DDEF4ED8-CE52-48FC-BD52-6EFA6F489625}" srcOrd="0" destOrd="0" presId="urn:microsoft.com/office/officeart/2005/8/layout/hProcess10"/>
    <dgm:cxn modelId="{10E92B9F-5FBE-4EC4-A5F8-BBEA93FABF37}" type="presParOf" srcId="{DDEF4ED8-CE52-48FC-BD52-6EFA6F489625}" destId="{8890E2A9-A475-4CC3-BB10-B015E4CD041A}" srcOrd="0" destOrd="0" presId="urn:microsoft.com/office/officeart/2005/8/layout/hProcess10"/>
    <dgm:cxn modelId="{D33F7FAB-6FF9-4F45-9128-9DD2CD45AD61}" type="presParOf" srcId="{DDEF4ED8-CE52-48FC-BD52-6EFA6F489625}" destId="{AA879030-635C-48F0-9608-C6176474718A}" srcOrd="1" destOrd="0" presId="urn:microsoft.com/office/officeart/2005/8/layout/hProcess10"/>
    <dgm:cxn modelId="{6BD982B0-66C9-43A2-93C1-CB97DD6F616D}" type="presParOf" srcId="{18A112F4-2414-4C9A-8C8D-F86AD0C2167B}" destId="{0AA7A35A-0E25-496E-8863-45A0153270B7}" srcOrd="1" destOrd="0" presId="urn:microsoft.com/office/officeart/2005/8/layout/hProcess10"/>
    <dgm:cxn modelId="{999CE45E-63CC-49A4-953C-BA868B5D0FCA}" type="presParOf" srcId="{0AA7A35A-0E25-496E-8863-45A0153270B7}" destId="{5BE5E2AC-4A6F-4E7D-B1ED-4D7C6CACEB29}" srcOrd="0" destOrd="0" presId="urn:microsoft.com/office/officeart/2005/8/layout/hProcess10"/>
    <dgm:cxn modelId="{74447CF3-4CEB-4A88-A338-FFEA1B100FD7}" type="presParOf" srcId="{18A112F4-2414-4C9A-8C8D-F86AD0C2167B}" destId="{46B28DE2-DA1C-426E-BA87-8AB1AF2E0823}" srcOrd="2" destOrd="0" presId="urn:microsoft.com/office/officeart/2005/8/layout/hProcess10"/>
    <dgm:cxn modelId="{8C29BC2B-D97A-4284-A2BD-149C055E02B4}" type="presParOf" srcId="{46B28DE2-DA1C-426E-BA87-8AB1AF2E0823}" destId="{4622360D-3841-45EF-A11A-A2F8C87003F5}" srcOrd="0" destOrd="0" presId="urn:microsoft.com/office/officeart/2005/8/layout/hProcess10"/>
    <dgm:cxn modelId="{F59EB3C7-2169-4180-ABC5-FB3988EAE54A}" type="presParOf" srcId="{46B28DE2-DA1C-426E-BA87-8AB1AF2E0823}" destId="{97192E10-8063-4DAD-87B4-5905A06AE861}" srcOrd="1" destOrd="0" presId="urn:microsoft.com/office/officeart/2005/8/layout/hProcess10"/>
    <dgm:cxn modelId="{14E39376-19FB-4A98-98B5-7CEF9C6AA739}" type="presParOf" srcId="{18A112F4-2414-4C9A-8C8D-F86AD0C2167B}" destId="{83F7A06C-75E5-4FB1-B92C-E19361493814}" srcOrd="3" destOrd="0" presId="urn:microsoft.com/office/officeart/2005/8/layout/hProcess10"/>
    <dgm:cxn modelId="{3289D109-0991-44E8-9CC5-706F2AF34F16}" type="presParOf" srcId="{83F7A06C-75E5-4FB1-B92C-E19361493814}" destId="{47B562B5-1E22-4B5F-AE23-AE1729468F73}" srcOrd="0" destOrd="0" presId="urn:microsoft.com/office/officeart/2005/8/layout/hProcess10"/>
    <dgm:cxn modelId="{63A7EDF1-3D7B-4C02-AE42-0A6EB42BAD74}" type="presParOf" srcId="{18A112F4-2414-4C9A-8C8D-F86AD0C2167B}" destId="{05984E70-5ED6-48B7-AD6F-3464BF129B92}" srcOrd="4" destOrd="0" presId="urn:microsoft.com/office/officeart/2005/8/layout/hProcess10"/>
    <dgm:cxn modelId="{E70AFDE1-CFF6-44DE-960C-51FC5D5AD043}" type="presParOf" srcId="{05984E70-5ED6-48B7-AD6F-3464BF129B92}" destId="{FAF40186-3698-46FE-BF28-49E59375FE7B}" srcOrd="0" destOrd="0" presId="urn:microsoft.com/office/officeart/2005/8/layout/hProcess10"/>
    <dgm:cxn modelId="{E15D3713-48DA-47D6-9FDD-F0EC5E3FF986}" type="presParOf" srcId="{05984E70-5ED6-48B7-AD6F-3464BF129B92}" destId="{FE24DBB1-AE36-46E4-958A-C629DCCF69C5}"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C5F064-22B2-4696-A4E7-8A283A59DEFA}" type="doc">
      <dgm:prSet loTypeId="urn:microsoft.com/office/officeart/2008/layout/VerticalCurvedList" loCatId="list" qsTypeId="urn:microsoft.com/office/officeart/2005/8/quickstyle/simple1" qsCatId="simple" csTypeId="urn:microsoft.com/office/officeart/2005/8/colors/accent2_5" csCatId="accent2" phldr="1"/>
      <dgm:spPr/>
      <dgm:t>
        <a:bodyPr/>
        <a:lstStyle/>
        <a:p>
          <a:endParaRPr lang="it-IT"/>
        </a:p>
      </dgm:t>
    </dgm:pt>
    <dgm:pt modelId="{FAD2663D-17F9-418F-A0B2-8E73E8095354}">
      <dgm:prSet phldrT="[Text]" custT="1"/>
      <dgm:spPr/>
      <dgm:t>
        <a:bodyPr/>
        <a:lstStyle/>
        <a:p>
          <a:pPr>
            <a:buFont typeface="Arial" panose="020B0604020202020204" pitchFamily="34" charset="0"/>
            <a:buChar char="•"/>
          </a:pPr>
          <a:r>
            <a:rPr lang="en-US" sz="1400" dirty="0"/>
            <a:t>Optimizes the safety potential of vehicle automation during the transition to full automation (level 5)</a:t>
          </a:r>
          <a:endParaRPr lang="it-IT" sz="1400" dirty="0"/>
        </a:p>
      </dgm:t>
    </dgm:pt>
    <dgm:pt modelId="{22EF042D-313B-42D6-8ABF-949134D0D090}" type="parTrans" cxnId="{973C2CD1-E077-4D4B-A256-6CFA2AA54413}">
      <dgm:prSet/>
      <dgm:spPr/>
      <dgm:t>
        <a:bodyPr/>
        <a:lstStyle/>
        <a:p>
          <a:endParaRPr lang="it-IT" sz="1400"/>
        </a:p>
      </dgm:t>
    </dgm:pt>
    <dgm:pt modelId="{70C1C766-A68A-4B0D-A08F-B3E01739F0A0}" type="sibTrans" cxnId="{973C2CD1-E077-4D4B-A256-6CFA2AA54413}">
      <dgm:prSet/>
      <dgm:spPr/>
      <dgm:t>
        <a:bodyPr/>
        <a:lstStyle/>
        <a:p>
          <a:endParaRPr lang="it-IT" sz="1400"/>
        </a:p>
      </dgm:t>
    </dgm:pt>
    <dgm:pt modelId="{EDF515ED-7503-4DC7-90AB-83CC2E0EB650}">
      <dgm:prSet phldrT="[Text]" custT="1"/>
      <dgm:spPr/>
      <dgm:t>
        <a:bodyPr/>
        <a:lstStyle/>
        <a:p>
          <a:pPr>
            <a:buFont typeface="Arial" panose="020B0604020202020204" pitchFamily="34" charset="0"/>
            <a:buChar char="•"/>
          </a:pPr>
          <a:r>
            <a:rPr lang="en-US" sz="1400" dirty="0"/>
            <a:t>Reduces risks, such as those caused by driver fatigue or inattention, or on the automation side imperfect automated driving technology</a:t>
          </a:r>
          <a:endParaRPr lang="it-IT" sz="1400" dirty="0"/>
        </a:p>
      </dgm:t>
    </dgm:pt>
    <dgm:pt modelId="{ECC791FB-A902-4271-A6D3-A67969CD881B}" type="parTrans" cxnId="{0105F356-6F2C-4313-B177-E704E147B820}">
      <dgm:prSet/>
      <dgm:spPr/>
      <dgm:t>
        <a:bodyPr/>
        <a:lstStyle/>
        <a:p>
          <a:endParaRPr lang="it-IT" sz="1400"/>
        </a:p>
      </dgm:t>
    </dgm:pt>
    <dgm:pt modelId="{0FC70314-E088-4368-899F-50A036D8E57B}" type="sibTrans" cxnId="{0105F356-6F2C-4313-B177-E704E147B820}">
      <dgm:prSet/>
      <dgm:spPr/>
      <dgm:t>
        <a:bodyPr/>
        <a:lstStyle/>
        <a:p>
          <a:endParaRPr lang="it-IT" sz="1400"/>
        </a:p>
      </dgm:t>
    </dgm:pt>
    <dgm:pt modelId="{208981F8-9BDD-41DE-8821-C39DFCFDA3AD}">
      <dgm:prSet phldrT="[Text]" custT="1"/>
      <dgm:spPr/>
      <dgm:t>
        <a:bodyPr/>
        <a:lstStyle/>
        <a:p>
          <a:pPr>
            <a:buFont typeface="Arial" panose="020B0604020202020204" pitchFamily="34" charset="0"/>
            <a:buChar char="•"/>
          </a:pPr>
          <a:r>
            <a:rPr lang="en-US" sz="1400" i="1" dirty="0">
              <a:solidFill>
                <a:schemeClr val="bg1"/>
              </a:solidFill>
            </a:rPr>
            <a:t>Mitigates human factors issues generic for all transport modes, with road transport as the main use case</a:t>
          </a:r>
          <a:endParaRPr lang="it-IT" sz="1400" dirty="0">
            <a:solidFill>
              <a:schemeClr val="bg1"/>
            </a:solidFill>
          </a:endParaRPr>
        </a:p>
      </dgm:t>
    </dgm:pt>
    <dgm:pt modelId="{EEBA1FBD-B2E2-4055-9BF5-F093DAA7F49D}" type="parTrans" cxnId="{7198DB7B-4087-4737-B752-026884C69548}">
      <dgm:prSet/>
      <dgm:spPr/>
      <dgm:t>
        <a:bodyPr/>
        <a:lstStyle/>
        <a:p>
          <a:endParaRPr lang="it-IT" sz="1400"/>
        </a:p>
      </dgm:t>
    </dgm:pt>
    <dgm:pt modelId="{11E81171-FADD-4C45-9E24-1BC7BC7377BA}" type="sibTrans" cxnId="{7198DB7B-4087-4737-B752-026884C69548}">
      <dgm:prSet/>
      <dgm:spPr/>
      <dgm:t>
        <a:bodyPr/>
        <a:lstStyle/>
        <a:p>
          <a:endParaRPr lang="it-IT" sz="1400"/>
        </a:p>
      </dgm:t>
    </dgm:pt>
    <dgm:pt modelId="{78DA035D-54ED-4AA3-B137-36DC7939FB14}">
      <dgm:prSet phldrT="[Text]" custT="1"/>
      <dgm:spPr/>
      <dgm:t>
        <a:bodyPr/>
        <a:lstStyle/>
        <a:p>
          <a:r>
            <a:rPr lang="en-US" sz="1400" dirty="0"/>
            <a:t>Facilitates market exploitation by actively involving the automotive industry during the development process</a:t>
          </a:r>
          <a:endParaRPr lang="it-IT" sz="1400" dirty="0">
            <a:solidFill>
              <a:schemeClr val="bg1"/>
            </a:solidFill>
          </a:endParaRPr>
        </a:p>
      </dgm:t>
    </dgm:pt>
    <dgm:pt modelId="{6060735C-AEEE-4F37-AD7E-539209BB03ED}" type="parTrans" cxnId="{D4B75104-D68C-4015-9671-B9949D6A72CF}">
      <dgm:prSet/>
      <dgm:spPr/>
      <dgm:t>
        <a:bodyPr/>
        <a:lstStyle/>
        <a:p>
          <a:endParaRPr lang="it-IT" sz="1400"/>
        </a:p>
      </dgm:t>
    </dgm:pt>
    <dgm:pt modelId="{BE5FA480-1139-41B2-A41C-1FBE62B9EA3C}" type="sibTrans" cxnId="{D4B75104-D68C-4015-9671-B9949D6A72CF}">
      <dgm:prSet/>
      <dgm:spPr/>
      <dgm:t>
        <a:bodyPr/>
        <a:lstStyle/>
        <a:p>
          <a:endParaRPr lang="it-IT" sz="1400"/>
        </a:p>
      </dgm:t>
    </dgm:pt>
    <dgm:pt modelId="{E59B47A4-2C3E-49F9-976C-B6127CE3156C}">
      <dgm:prSet custT="1"/>
      <dgm:spPr/>
      <dgm:t>
        <a:bodyPr/>
        <a:lstStyle/>
        <a:p>
          <a:pPr>
            <a:buFont typeface="Arial" panose="020B0604020202020204" pitchFamily="34" charset="0"/>
            <a:buChar char="•"/>
          </a:pPr>
          <a:r>
            <a:rPr lang="en-US" sz="1400" dirty="0"/>
            <a:t>Integrates and enhances existing knowledge of human factors and HMI, taking advantage of the of expertise in other transport modes (aviation, rail and maritime). </a:t>
          </a:r>
          <a:endParaRPr lang="it-IT" sz="1400" dirty="0"/>
        </a:p>
      </dgm:t>
    </dgm:pt>
    <dgm:pt modelId="{9B2E0470-5F2C-4ED5-B5C5-5DA93E812417}" type="parTrans" cxnId="{C17EB57F-68F5-418F-8DF3-EBEA81880C7B}">
      <dgm:prSet/>
      <dgm:spPr/>
      <dgm:t>
        <a:bodyPr/>
        <a:lstStyle/>
        <a:p>
          <a:endParaRPr lang="it-IT" sz="1400"/>
        </a:p>
      </dgm:t>
    </dgm:pt>
    <dgm:pt modelId="{33B5F0F8-50F0-441A-84E0-F9578B93AD45}" type="sibTrans" cxnId="{C17EB57F-68F5-418F-8DF3-EBEA81880C7B}">
      <dgm:prSet/>
      <dgm:spPr/>
      <dgm:t>
        <a:bodyPr/>
        <a:lstStyle/>
        <a:p>
          <a:endParaRPr lang="it-IT" sz="1400"/>
        </a:p>
      </dgm:t>
    </dgm:pt>
    <dgm:pt modelId="{95F91B7D-2DD7-4D8E-BE14-F392BFAF645F}">
      <dgm:prSet custT="1"/>
      <dgm:spPr/>
      <dgm:t>
        <a:bodyPr/>
        <a:lstStyle/>
        <a:p>
          <a:pPr>
            <a:buFont typeface="Arial" panose="020B0604020202020204" pitchFamily="34" charset="0"/>
            <a:buChar char="•"/>
          </a:pPr>
          <a:r>
            <a:rPr lang="en-US" sz="1400" dirty="0"/>
            <a:t>Develops and adapts available technologies for real-time data collection, storage and analysis and incorporate the latest artificial intelligence techniques, such as deep learning.</a:t>
          </a:r>
        </a:p>
      </dgm:t>
    </dgm:pt>
    <dgm:pt modelId="{F3E0C53F-FF2F-49F0-9DAB-914361FF251F}" type="parTrans" cxnId="{B4441BBE-7FF9-484E-8C44-E3F654EB1DA4}">
      <dgm:prSet/>
      <dgm:spPr/>
      <dgm:t>
        <a:bodyPr/>
        <a:lstStyle/>
        <a:p>
          <a:endParaRPr lang="it-IT" sz="1400"/>
        </a:p>
      </dgm:t>
    </dgm:pt>
    <dgm:pt modelId="{8209D63D-6092-410D-812C-ECB330AC5294}" type="sibTrans" cxnId="{B4441BBE-7FF9-484E-8C44-E3F654EB1DA4}">
      <dgm:prSet/>
      <dgm:spPr/>
      <dgm:t>
        <a:bodyPr/>
        <a:lstStyle/>
        <a:p>
          <a:endParaRPr lang="it-IT" sz="1400"/>
        </a:p>
      </dgm:t>
    </dgm:pt>
    <dgm:pt modelId="{D90FBC86-0E05-4DC0-9901-5E9216A217FD}" type="pres">
      <dgm:prSet presAssocID="{C4C5F064-22B2-4696-A4E7-8A283A59DEFA}" presName="Name0" presStyleCnt="0">
        <dgm:presLayoutVars>
          <dgm:chMax val="7"/>
          <dgm:chPref val="7"/>
          <dgm:dir/>
        </dgm:presLayoutVars>
      </dgm:prSet>
      <dgm:spPr/>
    </dgm:pt>
    <dgm:pt modelId="{74DCFF27-055C-4DC4-92ED-0494CF13399F}" type="pres">
      <dgm:prSet presAssocID="{C4C5F064-22B2-4696-A4E7-8A283A59DEFA}" presName="Name1" presStyleCnt="0"/>
      <dgm:spPr/>
    </dgm:pt>
    <dgm:pt modelId="{F86D1899-8565-44A4-B063-C01DAC8370BE}" type="pres">
      <dgm:prSet presAssocID="{C4C5F064-22B2-4696-A4E7-8A283A59DEFA}" presName="cycle" presStyleCnt="0"/>
      <dgm:spPr/>
    </dgm:pt>
    <dgm:pt modelId="{7E02F6FD-9DA7-4BA8-9E16-8BCF5EA20078}" type="pres">
      <dgm:prSet presAssocID="{C4C5F064-22B2-4696-A4E7-8A283A59DEFA}" presName="srcNode" presStyleLbl="node1" presStyleIdx="0" presStyleCnt="6"/>
      <dgm:spPr/>
    </dgm:pt>
    <dgm:pt modelId="{4960A4A3-85CC-4AA9-8219-23750C6DB2AF}" type="pres">
      <dgm:prSet presAssocID="{C4C5F064-22B2-4696-A4E7-8A283A59DEFA}" presName="conn" presStyleLbl="parChTrans1D2" presStyleIdx="0" presStyleCnt="1"/>
      <dgm:spPr/>
    </dgm:pt>
    <dgm:pt modelId="{20BABAC8-8148-4BC8-84A3-2F01E4D170F6}" type="pres">
      <dgm:prSet presAssocID="{C4C5F064-22B2-4696-A4E7-8A283A59DEFA}" presName="extraNode" presStyleLbl="node1" presStyleIdx="0" presStyleCnt="6"/>
      <dgm:spPr/>
    </dgm:pt>
    <dgm:pt modelId="{B5910F46-86EF-48CA-AE09-4EC49C1C4A67}" type="pres">
      <dgm:prSet presAssocID="{C4C5F064-22B2-4696-A4E7-8A283A59DEFA}" presName="dstNode" presStyleLbl="node1" presStyleIdx="0" presStyleCnt="6"/>
      <dgm:spPr/>
    </dgm:pt>
    <dgm:pt modelId="{04663687-68BD-4341-9C00-BDE359C4C145}" type="pres">
      <dgm:prSet presAssocID="{FAD2663D-17F9-418F-A0B2-8E73E8095354}" presName="text_1" presStyleLbl="node1" presStyleIdx="0" presStyleCnt="6">
        <dgm:presLayoutVars>
          <dgm:bulletEnabled val="1"/>
        </dgm:presLayoutVars>
      </dgm:prSet>
      <dgm:spPr/>
    </dgm:pt>
    <dgm:pt modelId="{2130A3D7-1192-4856-8D32-98A0890C77FE}" type="pres">
      <dgm:prSet presAssocID="{FAD2663D-17F9-418F-A0B2-8E73E8095354}" presName="accent_1" presStyleCnt="0"/>
      <dgm:spPr/>
    </dgm:pt>
    <dgm:pt modelId="{680E1321-7054-4BAF-814C-BDFE76131567}" type="pres">
      <dgm:prSet presAssocID="{FAD2663D-17F9-418F-A0B2-8E73E8095354}" presName="accentRepeatNode" presStyleLbl="solidFgAcc1" presStyleIdx="0" presStyleCnt="6"/>
      <dgm:spPr/>
    </dgm:pt>
    <dgm:pt modelId="{97594C8F-8376-4373-8BD9-FF1648693938}" type="pres">
      <dgm:prSet presAssocID="{EDF515ED-7503-4DC7-90AB-83CC2E0EB650}" presName="text_2" presStyleLbl="node1" presStyleIdx="1" presStyleCnt="6">
        <dgm:presLayoutVars>
          <dgm:bulletEnabled val="1"/>
        </dgm:presLayoutVars>
      </dgm:prSet>
      <dgm:spPr/>
    </dgm:pt>
    <dgm:pt modelId="{0E351309-C11F-42CF-AF46-555CB9E84577}" type="pres">
      <dgm:prSet presAssocID="{EDF515ED-7503-4DC7-90AB-83CC2E0EB650}" presName="accent_2" presStyleCnt="0"/>
      <dgm:spPr/>
    </dgm:pt>
    <dgm:pt modelId="{9CE9D779-CE56-4522-88B3-7DDD5E035089}" type="pres">
      <dgm:prSet presAssocID="{EDF515ED-7503-4DC7-90AB-83CC2E0EB650}" presName="accentRepeatNode" presStyleLbl="solidFgAcc1" presStyleIdx="1" presStyleCnt="6"/>
      <dgm:spPr/>
    </dgm:pt>
    <dgm:pt modelId="{06372D71-1589-4002-8B7D-DF55726160C1}" type="pres">
      <dgm:prSet presAssocID="{208981F8-9BDD-41DE-8821-C39DFCFDA3AD}" presName="text_3" presStyleLbl="node1" presStyleIdx="2" presStyleCnt="6">
        <dgm:presLayoutVars>
          <dgm:bulletEnabled val="1"/>
        </dgm:presLayoutVars>
      </dgm:prSet>
      <dgm:spPr/>
    </dgm:pt>
    <dgm:pt modelId="{B7A0ECAC-9DC6-4FF4-BD42-12794A32F9BC}" type="pres">
      <dgm:prSet presAssocID="{208981F8-9BDD-41DE-8821-C39DFCFDA3AD}" presName="accent_3" presStyleCnt="0"/>
      <dgm:spPr/>
    </dgm:pt>
    <dgm:pt modelId="{37691FA5-D909-4BE0-B667-AA4D235D2498}" type="pres">
      <dgm:prSet presAssocID="{208981F8-9BDD-41DE-8821-C39DFCFDA3AD}" presName="accentRepeatNode" presStyleLbl="solidFgAcc1" presStyleIdx="2" presStyleCnt="6"/>
      <dgm:spPr/>
    </dgm:pt>
    <dgm:pt modelId="{ED2A69AD-11C6-4588-8503-AE3E2E34AC96}" type="pres">
      <dgm:prSet presAssocID="{78DA035D-54ED-4AA3-B137-36DC7939FB14}" presName="text_4" presStyleLbl="node1" presStyleIdx="3" presStyleCnt="6">
        <dgm:presLayoutVars>
          <dgm:bulletEnabled val="1"/>
        </dgm:presLayoutVars>
      </dgm:prSet>
      <dgm:spPr/>
    </dgm:pt>
    <dgm:pt modelId="{2AE3C4E2-4819-4F26-A242-AC410298D252}" type="pres">
      <dgm:prSet presAssocID="{78DA035D-54ED-4AA3-B137-36DC7939FB14}" presName="accent_4" presStyleCnt="0"/>
      <dgm:spPr/>
    </dgm:pt>
    <dgm:pt modelId="{20DC8FD4-7FDD-4B00-BA58-6157C4D8086D}" type="pres">
      <dgm:prSet presAssocID="{78DA035D-54ED-4AA3-B137-36DC7939FB14}" presName="accentRepeatNode" presStyleLbl="solidFgAcc1" presStyleIdx="3" presStyleCnt="6"/>
      <dgm:spPr/>
    </dgm:pt>
    <dgm:pt modelId="{586ED2E9-479D-4279-B103-663BCE8E4C9B}" type="pres">
      <dgm:prSet presAssocID="{E59B47A4-2C3E-49F9-976C-B6127CE3156C}" presName="text_5" presStyleLbl="node1" presStyleIdx="4" presStyleCnt="6">
        <dgm:presLayoutVars>
          <dgm:bulletEnabled val="1"/>
        </dgm:presLayoutVars>
      </dgm:prSet>
      <dgm:spPr/>
    </dgm:pt>
    <dgm:pt modelId="{9977132D-9393-4C51-A46D-935F17715C8A}" type="pres">
      <dgm:prSet presAssocID="{E59B47A4-2C3E-49F9-976C-B6127CE3156C}" presName="accent_5" presStyleCnt="0"/>
      <dgm:spPr/>
    </dgm:pt>
    <dgm:pt modelId="{EB095D5A-D8AB-491D-82D0-99B2874393C2}" type="pres">
      <dgm:prSet presAssocID="{E59B47A4-2C3E-49F9-976C-B6127CE3156C}" presName="accentRepeatNode" presStyleLbl="solidFgAcc1" presStyleIdx="4" presStyleCnt="6"/>
      <dgm:spPr/>
    </dgm:pt>
    <dgm:pt modelId="{B1A43427-67BF-4A3A-9D1D-C0FC60B1B82C}" type="pres">
      <dgm:prSet presAssocID="{95F91B7D-2DD7-4D8E-BE14-F392BFAF645F}" presName="text_6" presStyleLbl="node1" presStyleIdx="5" presStyleCnt="6">
        <dgm:presLayoutVars>
          <dgm:bulletEnabled val="1"/>
        </dgm:presLayoutVars>
      </dgm:prSet>
      <dgm:spPr/>
    </dgm:pt>
    <dgm:pt modelId="{B43D6D3A-994E-4F8E-ADA1-948E477E6C1F}" type="pres">
      <dgm:prSet presAssocID="{95F91B7D-2DD7-4D8E-BE14-F392BFAF645F}" presName="accent_6" presStyleCnt="0"/>
      <dgm:spPr/>
    </dgm:pt>
    <dgm:pt modelId="{809F0E30-D39A-43B5-9852-BD7DD67A23CB}" type="pres">
      <dgm:prSet presAssocID="{95F91B7D-2DD7-4D8E-BE14-F392BFAF645F}" presName="accentRepeatNode" presStyleLbl="solidFgAcc1" presStyleIdx="5" presStyleCnt="6"/>
      <dgm:spPr/>
    </dgm:pt>
  </dgm:ptLst>
  <dgm:cxnLst>
    <dgm:cxn modelId="{D4B75104-D68C-4015-9671-B9949D6A72CF}" srcId="{C4C5F064-22B2-4696-A4E7-8A283A59DEFA}" destId="{78DA035D-54ED-4AA3-B137-36DC7939FB14}" srcOrd="3" destOrd="0" parTransId="{6060735C-AEEE-4F37-AD7E-539209BB03ED}" sibTransId="{BE5FA480-1139-41B2-A41C-1FBE62B9EA3C}"/>
    <dgm:cxn modelId="{EC64A33A-99E2-41F2-AA7A-61EC8C03718B}" type="presOf" srcId="{208981F8-9BDD-41DE-8821-C39DFCFDA3AD}" destId="{06372D71-1589-4002-8B7D-DF55726160C1}" srcOrd="0" destOrd="0" presId="urn:microsoft.com/office/officeart/2008/layout/VerticalCurvedList"/>
    <dgm:cxn modelId="{71621C5D-F75B-4ED2-B7D5-2AC2DCC696DE}" type="presOf" srcId="{EDF515ED-7503-4DC7-90AB-83CC2E0EB650}" destId="{97594C8F-8376-4373-8BD9-FF1648693938}" srcOrd="0" destOrd="0" presId="urn:microsoft.com/office/officeart/2008/layout/VerticalCurvedList"/>
    <dgm:cxn modelId="{E50E726D-3380-414A-8BB5-8054145428E9}" type="presOf" srcId="{E59B47A4-2C3E-49F9-976C-B6127CE3156C}" destId="{586ED2E9-479D-4279-B103-663BCE8E4C9B}" srcOrd="0" destOrd="0" presId="urn:microsoft.com/office/officeart/2008/layout/VerticalCurvedList"/>
    <dgm:cxn modelId="{0105F356-6F2C-4313-B177-E704E147B820}" srcId="{C4C5F064-22B2-4696-A4E7-8A283A59DEFA}" destId="{EDF515ED-7503-4DC7-90AB-83CC2E0EB650}" srcOrd="1" destOrd="0" parTransId="{ECC791FB-A902-4271-A6D3-A67969CD881B}" sibTransId="{0FC70314-E088-4368-899F-50A036D8E57B}"/>
    <dgm:cxn modelId="{7198DB7B-4087-4737-B752-026884C69548}" srcId="{C4C5F064-22B2-4696-A4E7-8A283A59DEFA}" destId="{208981F8-9BDD-41DE-8821-C39DFCFDA3AD}" srcOrd="2" destOrd="0" parTransId="{EEBA1FBD-B2E2-4055-9BF5-F093DAA7F49D}" sibTransId="{11E81171-FADD-4C45-9E24-1BC7BC7377BA}"/>
    <dgm:cxn modelId="{BB2BE47C-7EB4-4AFD-B224-C88103C94969}" type="presOf" srcId="{70C1C766-A68A-4B0D-A08F-B3E01739F0A0}" destId="{4960A4A3-85CC-4AA9-8219-23750C6DB2AF}" srcOrd="0" destOrd="0" presId="urn:microsoft.com/office/officeart/2008/layout/VerticalCurvedList"/>
    <dgm:cxn modelId="{C17EB57F-68F5-418F-8DF3-EBEA81880C7B}" srcId="{C4C5F064-22B2-4696-A4E7-8A283A59DEFA}" destId="{E59B47A4-2C3E-49F9-976C-B6127CE3156C}" srcOrd="4" destOrd="0" parTransId="{9B2E0470-5F2C-4ED5-B5C5-5DA93E812417}" sibTransId="{33B5F0F8-50F0-441A-84E0-F9578B93AD45}"/>
    <dgm:cxn modelId="{B2C24A8A-9ACB-4FAF-81CF-7D8C532C594F}" type="presOf" srcId="{78DA035D-54ED-4AA3-B137-36DC7939FB14}" destId="{ED2A69AD-11C6-4588-8503-AE3E2E34AC96}" srcOrd="0" destOrd="0" presId="urn:microsoft.com/office/officeart/2008/layout/VerticalCurvedList"/>
    <dgm:cxn modelId="{4C6E32A7-F73E-41F8-96F3-BA985735AFDB}" type="presOf" srcId="{C4C5F064-22B2-4696-A4E7-8A283A59DEFA}" destId="{D90FBC86-0E05-4DC0-9901-5E9216A217FD}" srcOrd="0" destOrd="0" presId="urn:microsoft.com/office/officeart/2008/layout/VerticalCurvedList"/>
    <dgm:cxn modelId="{B4441BBE-7FF9-484E-8C44-E3F654EB1DA4}" srcId="{C4C5F064-22B2-4696-A4E7-8A283A59DEFA}" destId="{95F91B7D-2DD7-4D8E-BE14-F392BFAF645F}" srcOrd="5" destOrd="0" parTransId="{F3E0C53F-FF2F-49F0-9DAB-914361FF251F}" sibTransId="{8209D63D-6092-410D-812C-ECB330AC5294}"/>
    <dgm:cxn modelId="{450DF8C7-A46D-4F4A-B9FD-E6A214A76C8F}" type="presOf" srcId="{FAD2663D-17F9-418F-A0B2-8E73E8095354}" destId="{04663687-68BD-4341-9C00-BDE359C4C145}" srcOrd="0" destOrd="0" presId="urn:microsoft.com/office/officeart/2008/layout/VerticalCurvedList"/>
    <dgm:cxn modelId="{C67992CA-FC19-49D8-AA99-B5B6C2C6EE62}" type="presOf" srcId="{95F91B7D-2DD7-4D8E-BE14-F392BFAF645F}" destId="{B1A43427-67BF-4A3A-9D1D-C0FC60B1B82C}" srcOrd="0" destOrd="0" presId="urn:microsoft.com/office/officeart/2008/layout/VerticalCurvedList"/>
    <dgm:cxn modelId="{973C2CD1-E077-4D4B-A256-6CFA2AA54413}" srcId="{C4C5F064-22B2-4696-A4E7-8A283A59DEFA}" destId="{FAD2663D-17F9-418F-A0B2-8E73E8095354}" srcOrd="0" destOrd="0" parTransId="{22EF042D-313B-42D6-8ABF-949134D0D090}" sibTransId="{70C1C766-A68A-4B0D-A08F-B3E01739F0A0}"/>
    <dgm:cxn modelId="{107DAE05-5396-4CE6-A2D9-A7A80EEFFB99}" type="presParOf" srcId="{D90FBC86-0E05-4DC0-9901-5E9216A217FD}" destId="{74DCFF27-055C-4DC4-92ED-0494CF13399F}" srcOrd="0" destOrd="0" presId="urn:microsoft.com/office/officeart/2008/layout/VerticalCurvedList"/>
    <dgm:cxn modelId="{28CA6360-65B5-45F9-B4F4-4C2D76EE5E31}" type="presParOf" srcId="{74DCFF27-055C-4DC4-92ED-0494CF13399F}" destId="{F86D1899-8565-44A4-B063-C01DAC8370BE}" srcOrd="0" destOrd="0" presId="urn:microsoft.com/office/officeart/2008/layout/VerticalCurvedList"/>
    <dgm:cxn modelId="{D7031C74-E58F-473E-8521-CB8CAC3FB13B}" type="presParOf" srcId="{F86D1899-8565-44A4-B063-C01DAC8370BE}" destId="{7E02F6FD-9DA7-4BA8-9E16-8BCF5EA20078}" srcOrd="0" destOrd="0" presId="urn:microsoft.com/office/officeart/2008/layout/VerticalCurvedList"/>
    <dgm:cxn modelId="{3B2FE20F-D058-4A10-AD94-7E40969A9FC1}" type="presParOf" srcId="{F86D1899-8565-44A4-B063-C01DAC8370BE}" destId="{4960A4A3-85CC-4AA9-8219-23750C6DB2AF}" srcOrd="1" destOrd="0" presId="urn:microsoft.com/office/officeart/2008/layout/VerticalCurvedList"/>
    <dgm:cxn modelId="{90F7E9CE-2BC8-4D3B-8368-0FA6E1D162F1}" type="presParOf" srcId="{F86D1899-8565-44A4-B063-C01DAC8370BE}" destId="{20BABAC8-8148-4BC8-84A3-2F01E4D170F6}" srcOrd="2" destOrd="0" presId="urn:microsoft.com/office/officeart/2008/layout/VerticalCurvedList"/>
    <dgm:cxn modelId="{BA6BC71D-FC1A-44DB-8C28-91EECBDC9292}" type="presParOf" srcId="{F86D1899-8565-44A4-B063-C01DAC8370BE}" destId="{B5910F46-86EF-48CA-AE09-4EC49C1C4A67}" srcOrd="3" destOrd="0" presId="urn:microsoft.com/office/officeart/2008/layout/VerticalCurvedList"/>
    <dgm:cxn modelId="{F76E6805-EE69-4029-8C2B-9D6DC38A3D97}" type="presParOf" srcId="{74DCFF27-055C-4DC4-92ED-0494CF13399F}" destId="{04663687-68BD-4341-9C00-BDE359C4C145}" srcOrd="1" destOrd="0" presId="urn:microsoft.com/office/officeart/2008/layout/VerticalCurvedList"/>
    <dgm:cxn modelId="{5DA0AC6C-1607-474E-B8AA-C9460C372DBE}" type="presParOf" srcId="{74DCFF27-055C-4DC4-92ED-0494CF13399F}" destId="{2130A3D7-1192-4856-8D32-98A0890C77FE}" srcOrd="2" destOrd="0" presId="urn:microsoft.com/office/officeart/2008/layout/VerticalCurvedList"/>
    <dgm:cxn modelId="{09589A14-4674-4BF5-8ED2-217BBC8C2269}" type="presParOf" srcId="{2130A3D7-1192-4856-8D32-98A0890C77FE}" destId="{680E1321-7054-4BAF-814C-BDFE76131567}" srcOrd="0" destOrd="0" presId="urn:microsoft.com/office/officeart/2008/layout/VerticalCurvedList"/>
    <dgm:cxn modelId="{C1786CF4-D6C6-4C72-A5A9-4A71794DCD6E}" type="presParOf" srcId="{74DCFF27-055C-4DC4-92ED-0494CF13399F}" destId="{97594C8F-8376-4373-8BD9-FF1648693938}" srcOrd="3" destOrd="0" presId="urn:microsoft.com/office/officeart/2008/layout/VerticalCurvedList"/>
    <dgm:cxn modelId="{207DCF7A-2BA7-4DA9-A0D0-71CA05C17DF6}" type="presParOf" srcId="{74DCFF27-055C-4DC4-92ED-0494CF13399F}" destId="{0E351309-C11F-42CF-AF46-555CB9E84577}" srcOrd="4" destOrd="0" presId="urn:microsoft.com/office/officeart/2008/layout/VerticalCurvedList"/>
    <dgm:cxn modelId="{8446BF3A-1B30-46ED-87F3-58A58D52439D}" type="presParOf" srcId="{0E351309-C11F-42CF-AF46-555CB9E84577}" destId="{9CE9D779-CE56-4522-88B3-7DDD5E035089}" srcOrd="0" destOrd="0" presId="urn:microsoft.com/office/officeart/2008/layout/VerticalCurvedList"/>
    <dgm:cxn modelId="{4600F3ED-8846-4979-9909-25440CBA370D}" type="presParOf" srcId="{74DCFF27-055C-4DC4-92ED-0494CF13399F}" destId="{06372D71-1589-4002-8B7D-DF55726160C1}" srcOrd="5" destOrd="0" presId="urn:microsoft.com/office/officeart/2008/layout/VerticalCurvedList"/>
    <dgm:cxn modelId="{B2BC417E-79F4-4A0E-A235-488C02FB6888}" type="presParOf" srcId="{74DCFF27-055C-4DC4-92ED-0494CF13399F}" destId="{B7A0ECAC-9DC6-4FF4-BD42-12794A32F9BC}" srcOrd="6" destOrd="0" presId="urn:microsoft.com/office/officeart/2008/layout/VerticalCurvedList"/>
    <dgm:cxn modelId="{0442D690-E306-45ED-B0CF-091A1596B1EB}" type="presParOf" srcId="{B7A0ECAC-9DC6-4FF4-BD42-12794A32F9BC}" destId="{37691FA5-D909-4BE0-B667-AA4D235D2498}" srcOrd="0" destOrd="0" presId="urn:microsoft.com/office/officeart/2008/layout/VerticalCurvedList"/>
    <dgm:cxn modelId="{A9A6B917-ABCC-43D8-B661-0B200DA0F3C5}" type="presParOf" srcId="{74DCFF27-055C-4DC4-92ED-0494CF13399F}" destId="{ED2A69AD-11C6-4588-8503-AE3E2E34AC96}" srcOrd="7" destOrd="0" presId="urn:microsoft.com/office/officeart/2008/layout/VerticalCurvedList"/>
    <dgm:cxn modelId="{0D160827-1A89-4469-94FC-7F184360A506}" type="presParOf" srcId="{74DCFF27-055C-4DC4-92ED-0494CF13399F}" destId="{2AE3C4E2-4819-4F26-A242-AC410298D252}" srcOrd="8" destOrd="0" presId="urn:microsoft.com/office/officeart/2008/layout/VerticalCurvedList"/>
    <dgm:cxn modelId="{7751F787-75BF-4234-BB74-8DBB9840C97E}" type="presParOf" srcId="{2AE3C4E2-4819-4F26-A242-AC410298D252}" destId="{20DC8FD4-7FDD-4B00-BA58-6157C4D8086D}" srcOrd="0" destOrd="0" presId="urn:microsoft.com/office/officeart/2008/layout/VerticalCurvedList"/>
    <dgm:cxn modelId="{EB24AD45-51F5-47C4-A223-ADFC43267EC5}" type="presParOf" srcId="{74DCFF27-055C-4DC4-92ED-0494CF13399F}" destId="{586ED2E9-479D-4279-B103-663BCE8E4C9B}" srcOrd="9" destOrd="0" presId="urn:microsoft.com/office/officeart/2008/layout/VerticalCurvedList"/>
    <dgm:cxn modelId="{A4589100-D5F4-4AF7-863E-21F0D496E0B1}" type="presParOf" srcId="{74DCFF27-055C-4DC4-92ED-0494CF13399F}" destId="{9977132D-9393-4C51-A46D-935F17715C8A}" srcOrd="10" destOrd="0" presId="urn:microsoft.com/office/officeart/2008/layout/VerticalCurvedList"/>
    <dgm:cxn modelId="{74E7DCE2-DA4F-42E6-A611-C78EFF78D958}" type="presParOf" srcId="{9977132D-9393-4C51-A46D-935F17715C8A}" destId="{EB095D5A-D8AB-491D-82D0-99B2874393C2}" srcOrd="0" destOrd="0" presId="urn:microsoft.com/office/officeart/2008/layout/VerticalCurvedList"/>
    <dgm:cxn modelId="{6499F59F-A7EC-473A-A9C5-DEC7583A8FDE}" type="presParOf" srcId="{74DCFF27-055C-4DC4-92ED-0494CF13399F}" destId="{B1A43427-67BF-4A3A-9D1D-C0FC60B1B82C}" srcOrd="11" destOrd="0" presId="urn:microsoft.com/office/officeart/2008/layout/VerticalCurvedList"/>
    <dgm:cxn modelId="{E7BC66C5-1E64-4677-9504-41D7B7C24F54}" type="presParOf" srcId="{74DCFF27-055C-4DC4-92ED-0494CF13399F}" destId="{B43D6D3A-994E-4F8E-ADA1-948E477E6C1F}" srcOrd="12" destOrd="0" presId="urn:microsoft.com/office/officeart/2008/layout/VerticalCurvedList"/>
    <dgm:cxn modelId="{01D950F8-5010-4C12-9F64-EACC9320808E}" type="presParOf" srcId="{B43D6D3A-994E-4F8E-ADA1-948E477E6C1F}" destId="{809F0E30-D39A-43B5-9852-BD7DD67A23C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92C732-01B0-4F79-B948-28D919E01100}" type="doc">
      <dgm:prSet loTypeId="urn:microsoft.com/office/officeart/2005/8/layout/vList4" loCatId="list" qsTypeId="urn:microsoft.com/office/officeart/2005/8/quickstyle/simple1" qsCatId="simple" csTypeId="urn:microsoft.com/office/officeart/2005/8/colors/accent2_5" csCatId="accent2" phldr="1"/>
      <dgm:spPr/>
      <dgm:t>
        <a:bodyPr/>
        <a:lstStyle/>
        <a:p>
          <a:endParaRPr lang="it-IT"/>
        </a:p>
      </dgm:t>
    </dgm:pt>
    <dgm:pt modelId="{F6B2811F-5E43-4884-9F3D-CF9CA7B60A5A}">
      <dgm:prSet phldrT="[Text]" custT="1"/>
      <dgm:spPr/>
      <dgm:t>
        <a:bodyPr/>
        <a:lstStyle/>
        <a:p>
          <a:pPr>
            <a:buFont typeface="Arial" panose="020B0604020202020204" pitchFamily="34" charset="0"/>
            <a:buChar char="•"/>
          </a:pPr>
          <a:r>
            <a:rPr lang="en-US" sz="1800" dirty="0"/>
            <a:t>Human factors and the driver-vehicle interaction best </a:t>
          </a:r>
          <a:r>
            <a:rPr lang="en-US" sz="1800" dirty="0" err="1"/>
            <a:t>practise</a:t>
          </a:r>
          <a:endParaRPr lang="en-US" sz="1800" dirty="0"/>
        </a:p>
      </dgm:t>
    </dgm:pt>
    <dgm:pt modelId="{033EEF02-1C09-4861-877E-726BE65D6514}" type="parTrans" cxnId="{2ED9FFF2-4CEC-4E3C-844D-40F104B43FFF}">
      <dgm:prSet/>
      <dgm:spPr/>
      <dgm:t>
        <a:bodyPr/>
        <a:lstStyle/>
        <a:p>
          <a:endParaRPr lang="it-IT"/>
        </a:p>
      </dgm:t>
    </dgm:pt>
    <dgm:pt modelId="{C763D9CB-A3BD-42F1-80B9-F6E1E88B5F9B}" type="sibTrans" cxnId="{2ED9FFF2-4CEC-4E3C-844D-40F104B43FFF}">
      <dgm:prSet/>
      <dgm:spPr/>
      <dgm:t>
        <a:bodyPr/>
        <a:lstStyle/>
        <a:p>
          <a:endParaRPr lang="it-IT"/>
        </a:p>
      </dgm:t>
    </dgm:pt>
    <dgm:pt modelId="{459E6897-D0D1-49D7-9A98-9611AB90FEFE}">
      <dgm:prSet phldrT="[Text]" custT="1"/>
      <dgm:spPr/>
      <dgm:t>
        <a:bodyPr/>
        <a:lstStyle/>
        <a:p>
          <a:pPr>
            <a:buFont typeface="Arial" panose="020B0604020202020204" pitchFamily="34" charset="0"/>
            <a:buChar char="•"/>
          </a:pPr>
          <a:r>
            <a:rPr lang="en-US" sz="1800" dirty="0"/>
            <a:t>New development technologies of Operational Design Domain of the automation on board systems</a:t>
          </a:r>
          <a:endParaRPr lang="it-IT" sz="1800" dirty="0"/>
        </a:p>
      </dgm:t>
    </dgm:pt>
    <dgm:pt modelId="{D28CF724-86D5-4C1E-99FD-9A9F31718CD3}" type="parTrans" cxnId="{4D7D702E-5812-4A41-AA70-543B0D69C179}">
      <dgm:prSet/>
      <dgm:spPr/>
      <dgm:t>
        <a:bodyPr/>
        <a:lstStyle/>
        <a:p>
          <a:endParaRPr lang="it-IT"/>
        </a:p>
      </dgm:t>
    </dgm:pt>
    <dgm:pt modelId="{468CFAF0-EF68-4C6B-9D60-B6DB048D296C}" type="sibTrans" cxnId="{4D7D702E-5812-4A41-AA70-543B0D69C179}">
      <dgm:prSet/>
      <dgm:spPr/>
      <dgm:t>
        <a:bodyPr/>
        <a:lstStyle/>
        <a:p>
          <a:endParaRPr lang="it-IT"/>
        </a:p>
      </dgm:t>
    </dgm:pt>
    <dgm:pt modelId="{8D9C1C4A-C205-4490-A0CD-0D3A191A7D31}">
      <dgm:prSet phldrT="[Text]" custT="1"/>
      <dgm:spPr/>
      <dgm:t>
        <a:bodyPr/>
        <a:lstStyle/>
        <a:p>
          <a:pPr>
            <a:buFont typeface="Arial" panose="020B0604020202020204" pitchFamily="34" charset="0"/>
            <a:buChar char="•"/>
          </a:pPr>
          <a:r>
            <a:rPr lang="en-US" sz="1800" dirty="0"/>
            <a:t>Methods to measure degraded driver performance</a:t>
          </a:r>
          <a:endParaRPr lang="it-IT" sz="1800" dirty="0"/>
        </a:p>
      </dgm:t>
    </dgm:pt>
    <dgm:pt modelId="{4076031B-7FA8-459D-8A3C-CE3E9229017E}" type="parTrans" cxnId="{E62A5D63-49C8-4AA8-80F0-E2E855B455B3}">
      <dgm:prSet/>
      <dgm:spPr/>
      <dgm:t>
        <a:bodyPr/>
        <a:lstStyle/>
        <a:p>
          <a:endParaRPr lang="it-IT"/>
        </a:p>
      </dgm:t>
    </dgm:pt>
    <dgm:pt modelId="{553EA26E-EBF6-4409-8AFA-B81E645CA49D}" type="sibTrans" cxnId="{E62A5D63-49C8-4AA8-80F0-E2E855B455B3}">
      <dgm:prSet/>
      <dgm:spPr/>
      <dgm:t>
        <a:bodyPr/>
        <a:lstStyle/>
        <a:p>
          <a:endParaRPr lang="it-IT"/>
        </a:p>
      </dgm:t>
    </dgm:pt>
    <dgm:pt modelId="{478ABA9F-6213-4C3A-8181-2BFB582D3E04}">
      <dgm:prSet custT="1"/>
      <dgm:spPr/>
      <dgm:t>
        <a:bodyPr/>
        <a:lstStyle/>
        <a:p>
          <a:pPr>
            <a:buFont typeface="Arial" panose="020B0604020202020204" pitchFamily="34" charset="0"/>
            <a:buChar char="•"/>
          </a:pPr>
          <a:r>
            <a:rPr lang="en-US" sz="1800" dirty="0"/>
            <a:t>Guidelines for safe, user </a:t>
          </a:r>
          <a:r>
            <a:rPr lang="en-US" sz="1800" dirty="0" err="1"/>
            <a:t>centred</a:t>
          </a:r>
          <a:r>
            <a:rPr lang="en-US" sz="1800" dirty="0"/>
            <a:t> HMI design for intermediate automation levels</a:t>
          </a:r>
        </a:p>
      </dgm:t>
    </dgm:pt>
    <dgm:pt modelId="{9C7132C3-405A-4875-915D-B907D68C3CD1}" type="parTrans" cxnId="{3EF73A72-4039-4255-B0B4-0E7762071895}">
      <dgm:prSet/>
      <dgm:spPr/>
      <dgm:t>
        <a:bodyPr/>
        <a:lstStyle/>
        <a:p>
          <a:endParaRPr lang="it-IT"/>
        </a:p>
      </dgm:t>
    </dgm:pt>
    <dgm:pt modelId="{7DE00F6C-5E3F-4907-A381-963315019711}" type="sibTrans" cxnId="{3EF73A72-4039-4255-B0B4-0E7762071895}">
      <dgm:prSet/>
      <dgm:spPr/>
      <dgm:t>
        <a:bodyPr/>
        <a:lstStyle/>
        <a:p>
          <a:endParaRPr lang="it-IT"/>
        </a:p>
      </dgm:t>
    </dgm:pt>
    <dgm:pt modelId="{6AE60055-E55C-40E0-847A-EF8AD6CB639F}">
      <dgm:prSet custT="1"/>
      <dgm:spPr/>
      <dgm:t>
        <a:bodyPr/>
        <a:lstStyle/>
        <a:p>
          <a:pPr>
            <a:buFont typeface="Arial" panose="020B0604020202020204" pitchFamily="34" charset="0"/>
            <a:buChar char="•"/>
          </a:pPr>
          <a:r>
            <a:rPr lang="en-US" sz="1800" dirty="0"/>
            <a:t>Recommendations on legal and regulatory aspects</a:t>
          </a:r>
        </a:p>
      </dgm:t>
    </dgm:pt>
    <dgm:pt modelId="{D22C889B-5E07-417D-A893-04D0CF6FFDA0}" type="parTrans" cxnId="{C4133DB9-3EAA-49DF-A7CC-9D7DC712B2B3}">
      <dgm:prSet/>
      <dgm:spPr/>
      <dgm:t>
        <a:bodyPr/>
        <a:lstStyle/>
        <a:p>
          <a:endParaRPr lang="it-IT"/>
        </a:p>
      </dgm:t>
    </dgm:pt>
    <dgm:pt modelId="{ED8EFB4D-1B22-4010-A674-5C7023212D09}" type="sibTrans" cxnId="{C4133DB9-3EAA-49DF-A7CC-9D7DC712B2B3}">
      <dgm:prSet/>
      <dgm:spPr/>
      <dgm:t>
        <a:bodyPr/>
        <a:lstStyle/>
        <a:p>
          <a:endParaRPr lang="it-IT"/>
        </a:p>
      </dgm:t>
    </dgm:pt>
    <dgm:pt modelId="{0C651EF1-478A-4BD4-89F0-F6115DFD3190}" type="pres">
      <dgm:prSet presAssocID="{7492C732-01B0-4F79-B948-28D919E01100}" presName="linear" presStyleCnt="0">
        <dgm:presLayoutVars>
          <dgm:dir/>
          <dgm:resizeHandles val="exact"/>
        </dgm:presLayoutVars>
      </dgm:prSet>
      <dgm:spPr/>
    </dgm:pt>
    <dgm:pt modelId="{6DE7F9C3-5076-42DF-995C-4CFF641FFC47}" type="pres">
      <dgm:prSet presAssocID="{F6B2811F-5E43-4884-9F3D-CF9CA7B60A5A}" presName="comp" presStyleCnt="0"/>
      <dgm:spPr/>
    </dgm:pt>
    <dgm:pt modelId="{807548AF-19B7-4E30-AC73-93B5DC363C0D}" type="pres">
      <dgm:prSet presAssocID="{F6B2811F-5E43-4884-9F3D-CF9CA7B60A5A}" presName="box" presStyleLbl="node1" presStyleIdx="0" presStyleCnt="5"/>
      <dgm:spPr/>
    </dgm:pt>
    <dgm:pt modelId="{53399685-B77D-4C5C-91CA-39B10904AA0D}" type="pres">
      <dgm:prSet presAssocID="{F6B2811F-5E43-4884-9F3D-CF9CA7B60A5A}" presName="img" presStyleLbl="fgImgPlace1" presStyleIdx="0" presStyleCnt="5"/>
      <dgm:spPr>
        <a:blipFill rotWithShape="1">
          <a:blip xmlns:r="http://schemas.openxmlformats.org/officeDocument/2006/relationships" r:embed="rId1"/>
          <a:srcRect/>
          <a:stretch>
            <a:fillRect t="-25000" b="-25000"/>
          </a:stretch>
        </a:blipFill>
      </dgm:spPr>
    </dgm:pt>
    <dgm:pt modelId="{37ED32EA-7CB8-4062-98BE-66CEEFFE0CA4}" type="pres">
      <dgm:prSet presAssocID="{F6B2811F-5E43-4884-9F3D-CF9CA7B60A5A}" presName="text" presStyleLbl="node1" presStyleIdx="0" presStyleCnt="5">
        <dgm:presLayoutVars>
          <dgm:bulletEnabled val="1"/>
        </dgm:presLayoutVars>
      </dgm:prSet>
      <dgm:spPr/>
    </dgm:pt>
    <dgm:pt modelId="{D06496F7-5B6C-4B1A-B2D3-8226089F2F64}" type="pres">
      <dgm:prSet presAssocID="{C763D9CB-A3BD-42F1-80B9-F6E1E88B5F9B}" presName="spacer" presStyleCnt="0"/>
      <dgm:spPr/>
    </dgm:pt>
    <dgm:pt modelId="{7C23188B-7E8A-42A3-9B5B-E1C9AA81BBE2}" type="pres">
      <dgm:prSet presAssocID="{459E6897-D0D1-49D7-9A98-9611AB90FEFE}" presName="comp" presStyleCnt="0"/>
      <dgm:spPr/>
    </dgm:pt>
    <dgm:pt modelId="{382D968A-8AC6-487A-AC95-6E4FF9E46F12}" type="pres">
      <dgm:prSet presAssocID="{459E6897-D0D1-49D7-9A98-9611AB90FEFE}" presName="box" presStyleLbl="node1" presStyleIdx="1" presStyleCnt="5"/>
      <dgm:spPr/>
    </dgm:pt>
    <dgm:pt modelId="{BA9929F5-B2B5-48C2-9CF5-E99D3AA23BBE}" type="pres">
      <dgm:prSet presAssocID="{459E6897-D0D1-49D7-9A98-9611AB90FEFE}" presName="img" presStyleLbl="fgImgPlace1" presStyleIdx="1" presStyleCnt="5"/>
      <dgm:spPr>
        <a:blipFill rotWithShape="1">
          <a:blip xmlns:r="http://schemas.openxmlformats.org/officeDocument/2006/relationships" r:embed="rId2"/>
          <a:srcRect/>
          <a:stretch>
            <a:fillRect t="-25000" b="-25000"/>
          </a:stretch>
        </a:blipFill>
      </dgm:spPr>
    </dgm:pt>
    <dgm:pt modelId="{8FA17567-C49B-4EA5-A5FF-0D050B546E92}" type="pres">
      <dgm:prSet presAssocID="{459E6897-D0D1-49D7-9A98-9611AB90FEFE}" presName="text" presStyleLbl="node1" presStyleIdx="1" presStyleCnt="5">
        <dgm:presLayoutVars>
          <dgm:bulletEnabled val="1"/>
        </dgm:presLayoutVars>
      </dgm:prSet>
      <dgm:spPr/>
    </dgm:pt>
    <dgm:pt modelId="{F9A8D129-F34A-4653-B3EA-4ABD1AF8FA73}" type="pres">
      <dgm:prSet presAssocID="{468CFAF0-EF68-4C6B-9D60-B6DB048D296C}" presName="spacer" presStyleCnt="0"/>
      <dgm:spPr/>
    </dgm:pt>
    <dgm:pt modelId="{B04B44BB-ED6D-4085-BF50-7FA9B84D6CAB}" type="pres">
      <dgm:prSet presAssocID="{8D9C1C4A-C205-4490-A0CD-0D3A191A7D31}" presName="comp" presStyleCnt="0"/>
      <dgm:spPr/>
    </dgm:pt>
    <dgm:pt modelId="{BB8E4757-244E-46E8-8672-C8C370A6915D}" type="pres">
      <dgm:prSet presAssocID="{8D9C1C4A-C205-4490-A0CD-0D3A191A7D31}" presName="box" presStyleLbl="node1" presStyleIdx="2" presStyleCnt="5"/>
      <dgm:spPr/>
    </dgm:pt>
    <dgm:pt modelId="{47937045-6F3C-4ED9-9B65-DE328FC0BA79}" type="pres">
      <dgm:prSet presAssocID="{8D9C1C4A-C205-4490-A0CD-0D3A191A7D31}" presName="img" presStyleLbl="fgImgPlace1" presStyleIdx="2" presStyleCnt="5"/>
      <dgm:spPr>
        <a:blipFill rotWithShape="1">
          <a:blip xmlns:r="http://schemas.openxmlformats.org/officeDocument/2006/relationships" r:embed="rId3"/>
          <a:srcRect/>
          <a:stretch>
            <a:fillRect t="-14000" b="-14000"/>
          </a:stretch>
        </a:blipFill>
      </dgm:spPr>
    </dgm:pt>
    <dgm:pt modelId="{5A4D32BA-992B-4514-9245-0967CE183718}" type="pres">
      <dgm:prSet presAssocID="{8D9C1C4A-C205-4490-A0CD-0D3A191A7D31}" presName="text" presStyleLbl="node1" presStyleIdx="2" presStyleCnt="5">
        <dgm:presLayoutVars>
          <dgm:bulletEnabled val="1"/>
        </dgm:presLayoutVars>
      </dgm:prSet>
      <dgm:spPr/>
    </dgm:pt>
    <dgm:pt modelId="{27FD5840-86DF-4DEE-81C0-015C79F76AB4}" type="pres">
      <dgm:prSet presAssocID="{553EA26E-EBF6-4409-8AFA-B81E645CA49D}" presName="spacer" presStyleCnt="0"/>
      <dgm:spPr/>
    </dgm:pt>
    <dgm:pt modelId="{1C2078B2-D54A-4104-B122-D3040D17D262}" type="pres">
      <dgm:prSet presAssocID="{478ABA9F-6213-4C3A-8181-2BFB582D3E04}" presName="comp" presStyleCnt="0"/>
      <dgm:spPr/>
    </dgm:pt>
    <dgm:pt modelId="{4A74FD6F-823E-41E1-8E99-F6B7B056EDE5}" type="pres">
      <dgm:prSet presAssocID="{478ABA9F-6213-4C3A-8181-2BFB582D3E04}" presName="box" presStyleLbl="node1" presStyleIdx="3" presStyleCnt="5"/>
      <dgm:spPr/>
    </dgm:pt>
    <dgm:pt modelId="{0494444A-9C10-4841-A4B6-7F445CEBBB5A}" type="pres">
      <dgm:prSet presAssocID="{478ABA9F-6213-4C3A-8181-2BFB582D3E04}" presName="img" presStyleLbl="fgImgPlace1" presStyleIdx="3" presStyleCnt="5"/>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60000" b="-60000"/>
          </a:stretch>
        </a:blipFill>
      </dgm:spPr>
    </dgm:pt>
    <dgm:pt modelId="{0A0617C3-4656-415D-83B6-B388E53B267C}" type="pres">
      <dgm:prSet presAssocID="{478ABA9F-6213-4C3A-8181-2BFB582D3E04}" presName="text" presStyleLbl="node1" presStyleIdx="3" presStyleCnt="5">
        <dgm:presLayoutVars>
          <dgm:bulletEnabled val="1"/>
        </dgm:presLayoutVars>
      </dgm:prSet>
      <dgm:spPr/>
    </dgm:pt>
    <dgm:pt modelId="{DE459C9F-3D93-4ED8-874F-2AAE2BA48F55}" type="pres">
      <dgm:prSet presAssocID="{7DE00F6C-5E3F-4907-A381-963315019711}" presName="spacer" presStyleCnt="0"/>
      <dgm:spPr/>
    </dgm:pt>
    <dgm:pt modelId="{2D8ABD41-2B86-41F4-BC79-23107CA78611}" type="pres">
      <dgm:prSet presAssocID="{6AE60055-E55C-40E0-847A-EF8AD6CB639F}" presName="comp" presStyleCnt="0"/>
      <dgm:spPr/>
    </dgm:pt>
    <dgm:pt modelId="{A42E0D27-43B1-41F1-8084-DC6736311069}" type="pres">
      <dgm:prSet presAssocID="{6AE60055-E55C-40E0-847A-EF8AD6CB639F}" presName="box" presStyleLbl="node1" presStyleIdx="4" presStyleCnt="5"/>
      <dgm:spPr/>
    </dgm:pt>
    <dgm:pt modelId="{B886EDC7-D1FD-4BA5-BEC2-E6DB7A074F33}" type="pres">
      <dgm:prSet presAssocID="{6AE60055-E55C-40E0-847A-EF8AD6CB639F}" presName="img" presStyleLbl="fgImgPlace1" presStyleIdx="4" presStyleCnt="5"/>
      <dgm:spPr>
        <a:blipFill rotWithShape="1">
          <a:blip xmlns:r="http://schemas.openxmlformats.org/officeDocument/2006/relationships" r:embed="rId5"/>
          <a:srcRect/>
          <a:stretch>
            <a:fillRect/>
          </a:stretch>
        </a:blipFill>
      </dgm:spPr>
    </dgm:pt>
    <dgm:pt modelId="{40BD1501-35DD-4F1F-A3BA-C66E61701A47}" type="pres">
      <dgm:prSet presAssocID="{6AE60055-E55C-40E0-847A-EF8AD6CB639F}" presName="text" presStyleLbl="node1" presStyleIdx="4" presStyleCnt="5">
        <dgm:presLayoutVars>
          <dgm:bulletEnabled val="1"/>
        </dgm:presLayoutVars>
      </dgm:prSet>
      <dgm:spPr/>
    </dgm:pt>
  </dgm:ptLst>
  <dgm:cxnLst>
    <dgm:cxn modelId="{2B4E7A0D-365E-4602-870C-B59380F7D577}" type="presOf" srcId="{7492C732-01B0-4F79-B948-28D919E01100}" destId="{0C651EF1-478A-4BD4-89F0-F6115DFD3190}" srcOrd="0" destOrd="0" presId="urn:microsoft.com/office/officeart/2005/8/layout/vList4"/>
    <dgm:cxn modelId="{FC50B710-3219-4C7D-B072-1C31EC64779B}" type="presOf" srcId="{8D9C1C4A-C205-4490-A0CD-0D3A191A7D31}" destId="{BB8E4757-244E-46E8-8672-C8C370A6915D}" srcOrd="0" destOrd="0" presId="urn:microsoft.com/office/officeart/2005/8/layout/vList4"/>
    <dgm:cxn modelId="{23E41327-EEF7-4812-8FFC-A1A8CD85EA3A}" type="presOf" srcId="{459E6897-D0D1-49D7-9A98-9611AB90FEFE}" destId="{382D968A-8AC6-487A-AC95-6E4FF9E46F12}" srcOrd="0" destOrd="0" presId="urn:microsoft.com/office/officeart/2005/8/layout/vList4"/>
    <dgm:cxn modelId="{4D7D702E-5812-4A41-AA70-543B0D69C179}" srcId="{7492C732-01B0-4F79-B948-28D919E01100}" destId="{459E6897-D0D1-49D7-9A98-9611AB90FEFE}" srcOrd="1" destOrd="0" parTransId="{D28CF724-86D5-4C1E-99FD-9A9F31718CD3}" sibTransId="{468CFAF0-EF68-4C6B-9D60-B6DB048D296C}"/>
    <dgm:cxn modelId="{E62A5D63-49C8-4AA8-80F0-E2E855B455B3}" srcId="{7492C732-01B0-4F79-B948-28D919E01100}" destId="{8D9C1C4A-C205-4490-A0CD-0D3A191A7D31}" srcOrd="2" destOrd="0" parTransId="{4076031B-7FA8-459D-8A3C-CE3E9229017E}" sibTransId="{553EA26E-EBF6-4409-8AFA-B81E645CA49D}"/>
    <dgm:cxn modelId="{3EF73A72-4039-4255-B0B4-0E7762071895}" srcId="{7492C732-01B0-4F79-B948-28D919E01100}" destId="{478ABA9F-6213-4C3A-8181-2BFB582D3E04}" srcOrd="3" destOrd="0" parTransId="{9C7132C3-405A-4875-915D-B907D68C3CD1}" sibTransId="{7DE00F6C-5E3F-4907-A381-963315019711}"/>
    <dgm:cxn modelId="{FE95B8B0-6782-4C45-A16F-C11CB4014F51}" type="presOf" srcId="{F6B2811F-5E43-4884-9F3D-CF9CA7B60A5A}" destId="{807548AF-19B7-4E30-AC73-93B5DC363C0D}" srcOrd="0" destOrd="0" presId="urn:microsoft.com/office/officeart/2005/8/layout/vList4"/>
    <dgm:cxn modelId="{C4133DB9-3EAA-49DF-A7CC-9D7DC712B2B3}" srcId="{7492C732-01B0-4F79-B948-28D919E01100}" destId="{6AE60055-E55C-40E0-847A-EF8AD6CB639F}" srcOrd="4" destOrd="0" parTransId="{D22C889B-5E07-417D-A893-04D0CF6FFDA0}" sibTransId="{ED8EFB4D-1B22-4010-A674-5C7023212D09}"/>
    <dgm:cxn modelId="{9A3EB3BB-4DEC-461F-B727-AA0A771BE6B6}" type="presOf" srcId="{F6B2811F-5E43-4884-9F3D-CF9CA7B60A5A}" destId="{37ED32EA-7CB8-4062-98BE-66CEEFFE0CA4}" srcOrd="1" destOrd="0" presId="urn:microsoft.com/office/officeart/2005/8/layout/vList4"/>
    <dgm:cxn modelId="{FA7C17C5-0D5C-4FC3-AFB7-A2DE21E6CCD3}" type="presOf" srcId="{6AE60055-E55C-40E0-847A-EF8AD6CB639F}" destId="{40BD1501-35DD-4F1F-A3BA-C66E61701A47}" srcOrd="1" destOrd="0" presId="urn:microsoft.com/office/officeart/2005/8/layout/vList4"/>
    <dgm:cxn modelId="{1DDD31CC-7872-4934-9106-909A6A3B0F2E}" type="presOf" srcId="{478ABA9F-6213-4C3A-8181-2BFB582D3E04}" destId="{4A74FD6F-823E-41E1-8E99-F6B7B056EDE5}" srcOrd="0" destOrd="0" presId="urn:microsoft.com/office/officeart/2005/8/layout/vList4"/>
    <dgm:cxn modelId="{94BDEED9-E0E7-4C94-B1FD-83E4EC8136FE}" type="presOf" srcId="{459E6897-D0D1-49D7-9A98-9611AB90FEFE}" destId="{8FA17567-C49B-4EA5-A5FF-0D050B546E92}" srcOrd="1" destOrd="0" presId="urn:microsoft.com/office/officeart/2005/8/layout/vList4"/>
    <dgm:cxn modelId="{73A934E4-7933-4362-B2B2-770452B83207}" type="presOf" srcId="{8D9C1C4A-C205-4490-A0CD-0D3A191A7D31}" destId="{5A4D32BA-992B-4514-9245-0967CE183718}" srcOrd="1" destOrd="0" presId="urn:microsoft.com/office/officeart/2005/8/layout/vList4"/>
    <dgm:cxn modelId="{D429FAE8-8881-46CD-B49C-56849B602724}" type="presOf" srcId="{6AE60055-E55C-40E0-847A-EF8AD6CB639F}" destId="{A42E0D27-43B1-41F1-8084-DC6736311069}" srcOrd="0" destOrd="0" presId="urn:microsoft.com/office/officeart/2005/8/layout/vList4"/>
    <dgm:cxn modelId="{2ED9FFF2-4CEC-4E3C-844D-40F104B43FFF}" srcId="{7492C732-01B0-4F79-B948-28D919E01100}" destId="{F6B2811F-5E43-4884-9F3D-CF9CA7B60A5A}" srcOrd="0" destOrd="0" parTransId="{033EEF02-1C09-4861-877E-726BE65D6514}" sibTransId="{C763D9CB-A3BD-42F1-80B9-F6E1E88B5F9B}"/>
    <dgm:cxn modelId="{29DBFDF4-1418-416A-A386-55835CE2C835}" type="presOf" srcId="{478ABA9F-6213-4C3A-8181-2BFB582D3E04}" destId="{0A0617C3-4656-415D-83B6-B388E53B267C}" srcOrd="1" destOrd="0" presId="urn:microsoft.com/office/officeart/2005/8/layout/vList4"/>
    <dgm:cxn modelId="{44FD6B4F-38EB-412B-AC0B-D147D6F3545A}" type="presParOf" srcId="{0C651EF1-478A-4BD4-89F0-F6115DFD3190}" destId="{6DE7F9C3-5076-42DF-995C-4CFF641FFC47}" srcOrd="0" destOrd="0" presId="urn:microsoft.com/office/officeart/2005/8/layout/vList4"/>
    <dgm:cxn modelId="{61865ED9-21E8-4C0A-92DA-7362B9C1F268}" type="presParOf" srcId="{6DE7F9C3-5076-42DF-995C-4CFF641FFC47}" destId="{807548AF-19B7-4E30-AC73-93B5DC363C0D}" srcOrd="0" destOrd="0" presId="urn:microsoft.com/office/officeart/2005/8/layout/vList4"/>
    <dgm:cxn modelId="{EC7E7FA5-3E21-4ABD-BD77-CE8B16F7C683}" type="presParOf" srcId="{6DE7F9C3-5076-42DF-995C-4CFF641FFC47}" destId="{53399685-B77D-4C5C-91CA-39B10904AA0D}" srcOrd="1" destOrd="0" presId="urn:microsoft.com/office/officeart/2005/8/layout/vList4"/>
    <dgm:cxn modelId="{9668DA02-3270-4514-ADFD-9F9E2907C6F8}" type="presParOf" srcId="{6DE7F9C3-5076-42DF-995C-4CFF641FFC47}" destId="{37ED32EA-7CB8-4062-98BE-66CEEFFE0CA4}" srcOrd="2" destOrd="0" presId="urn:microsoft.com/office/officeart/2005/8/layout/vList4"/>
    <dgm:cxn modelId="{B72A0D18-C3F7-4694-BF3E-C85EE6F9EA25}" type="presParOf" srcId="{0C651EF1-478A-4BD4-89F0-F6115DFD3190}" destId="{D06496F7-5B6C-4B1A-B2D3-8226089F2F64}" srcOrd="1" destOrd="0" presId="urn:microsoft.com/office/officeart/2005/8/layout/vList4"/>
    <dgm:cxn modelId="{0577281A-A6AF-4B31-9417-A69B68E50BED}" type="presParOf" srcId="{0C651EF1-478A-4BD4-89F0-F6115DFD3190}" destId="{7C23188B-7E8A-42A3-9B5B-E1C9AA81BBE2}" srcOrd="2" destOrd="0" presId="urn:microsoft.com/office/officeart/2005/8/layout/vList4"/>
    <dgm:cxn modelId="{E853B73F-D471-4065-BD4B-A77E499B45DF}" type="presParOf" srcId="{7C23188B-7E8A-42A3-9B5B-E1C9AA81BBE2}" destId="{382D968A-8AC6-487A-AC95-6E4FF9E46F12}" srcOrd="0" destOrd="0" presId="urn:microsoft.com/office/officeart/2005/8/layout/vList4"/>
    <dgm:cxn modelId="{14F0573C-3224-4B01-AA7F-91EF9E9C2EF2}" type="presParOf" srcId="{7C23188B-7E8A-42A3-9B5B-E1C9AA81BBE2}" destId="{BA9929F5-B2B5-48C2-9CF5-E99D3AA23BBE}" srcOrd="1" destOrd="0" presId="urn:microsoft.com/office/officeart/2005/8/layout/vList4"/>
    <dgm:cxn modelId="{306F8BC2-1EBB-45E2-BAB7-4B7F8AA5335E}" type="presParOf" srcId="{7C23188B-7E8A-42A3-9B5B-E1C9AA81BBE2}" destId="{8FA17567-C49B-4EA5-A5FF-0D050B546E92}" srcOrd="2" destOrd="0" presId="urn:microsoft.com/office/officeart/2005/8/layout/vList4"/>
    <dgm:cxn modelId="{19C02639-0406-452C-B6E0-90E6B3760861}" type="presParOf" srcId="{0C651EF1-478A-4BD4-89F0-F6115DFD3190}" destId="{F9A8D129-F34A-4653-B3EA-4ABD1AF8FA73}" srcOrd="3" destOrd="0" presId="urn:microsoft.com/office/officeart/2005/8/layout/vList4"/>
    <dgm:cxn modelId="{14BB15C9-6524-4C3A-87DE-42F5C9D96BBD}" type="presParOf" srcId="{0C651EF1-478A-4BD4-89F0-F6115DFD3190}" destId="{B04B44BB-ED6D-4085-BF50-7FA9B84D6CAB}" srcOrd="4" destOrd="0" presId="urn:microsoft.com/office/officeart/2005/8/layout/vList4"/>
    <dgm:cxn modelId="{9E1D1919-27AB-4226-A47A-62BD31F5B893}" type="presParOf" srcId="{B04B44BB-ED6D-4085-BF50-7FA9B84D6CAB}" destId="{BB8E4757-244E-46E8-8672-C8C370A6915D}" srcOrd="0" destOrd="0" presId="urn:microsoft.com/office/officeart/2005/8/layout/vList4"/>
    <dgm:cxn modelId="{415B64FC-D3E4-4ECB-AE56-2C2E3E3965E8}" type="presParOf" srcId="{B04B44BB-ED6D-4085-BF50-7FA9B84D6CAB}" destId="{47937045-6F3C-4ED9-9B65-DE328FC0BA79}" srcOrd="1" destOrd="0" presId="urn:microsoft.com/office/officeart/2005/8/layout/vList4"/>
    <dgm:cxn modelId="{55A758EA-4450-4AE5-8028-CFDDF107846F}" type="presParOf" srcId="{B04B44BB-ED6D-4085-BF50-7FA9B84D6CAB}" destId="{5A4D32BA-992B-4514-9245-0967CE183718}" srcOrd="2" destOrd="0" presId="urn:microsoft.com/office/officeart/2005/8/layout/vList4"/>
    <dgm:cxn modelId="{2BD85960-F1E2-4E38-AF65-5463EDC11B2A}" type="presParOf" srcId="{0C651EF1-478A-4BD4-89F0-F6115DFD3190}" destId="{27FD5840-86DF-4DEE-81C0-015C79F76AB4}" srcOrd="5" destOrd="0" presId="urn:microsoft.com/office/officeart/2005/8/layout/vList4"/>
    <dgm:cxn modelId="{F7C9B4DC-0352-4A7A-8AE2-6CC62522ABA9}" type="presParOf" srcId="{0C651EF1-478A-4BD4-89F0-F6115DFD3190}" destId="{1C2078B2-D54A-4104-B122-D3040D17D262}" srcOrd="6" destOrd="0" presId="urn:microsoft.com/office/officeart/2005/8/layout/vList4"/>
    <dgm:cxn modelId="{EF023CAF-8F64-44D8-9E9A-FF752EC8FB41}" type="presParOf" srcId="{1C2078B2-D54A-4104-B122-D3040D17D262}" destId="{4A74FD6F-823E-41E1-8E99-F6B7B056EDE5}" srcOrd="0" destOrd="0" presId="urn:microsoft.com/office/officeart/2005/8/layout/vList4"/>
    <dgm:cxn modelId="{DED6B585-6417-450C-AA89-39F11C471AA0}" type="presParOf" srcId="{1C2078B2-D54A-4104-B122-D3040D17D262}" destId="{0494444A-9C10-4841-A4B6-7F445CEBBB5A}" srcOrd="1" destOrd="0" presId="urn:microsoft.com/office/officeart/2005/8/layout/vList4"/>
    <dgm:cxn modelId="{E98D33B8-96F9-4AD7-AF56-9AA6717660F2}" type="presParOf" srcId="{1C2078B2-D54A-4104-B122-D3040D17D262}" destId="{0A0617C3-4656-415D-83B6-B388E53B267C}" srcOrd="2" destOrd="0" presId="urn:microsoft.com/office/officeart/2005/8/layout/vList4"/>
    <dgm:cxn modelId="{04821E68-6DEA-456C-BA32-BF9DF60298DE}" type="presParOf" srcId="{0C651EF1-478A-4BD4-89F0-F6115DFD3190}" destId="{DE459C9F-3D93-4ED8-874F-2AAE2BA48F55}" srcOrd="7" destOrd="0" presId="urn:microsoft.com/office/officeart/2005/8/layout/vList4"/>
    <dgm:cxn modelId="{6B2E2764-74FA-427B-81EA-EFE84975A899}" type="presParOf" srcId="{0C651EF1-478A-4BD4-89F0-F6115DFD3190}" destId="{2D8ABD41-2B86-41F4-BC79-23107CA78611}" srcOrd="8" destOrd="0" presId="urn:microsoft.com/office/officeart/2005/8/layout/vList4"/>
    <dgm:cxn modelId="{F7266624-419F-48CF-96BC-A642DB3DD9A3}" type="presParOf" srcId="{2D8ABD41-2B86-41F4-BC79-23107CA78611}" destId="{A42E0D27-43B1-41F1-8084-DC6736311069}" srcOrd="0" destOrd="0" presId="urn:microsoft.com/office/officeart/2005/8/layout/vList4"/>
    <dgm:cxn modelId="{040BE5EE-BED4-403C-A66E-33C0277141CA}" type="presParOf" srcId="{2D8ABD41-2B86-41F4-BC79-23107CA78611}" destId="{B886EDC7-D1FD-4BA5-BEC2-E6DB7A074F33}" srcOrd="1" destOrd="0" presId="urn:microsoft.com/office/officeart/2005/8/layout/vList4"/>
    <dgm:cxn modelId="{09D57DAC-8EB0-4BC5-9BB6-6446FCACCC42}" type="presParOf" srcId="{2D8ABD41-2B86-41F4-BC79-23107CA78611}" destId="{40BD1501-35DD-4F1F-A3BA-C66E61701A4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E317E-C76A-4667-A04D-3503E4FC00BC}">
      <dsp:nvSpPr>
        <dsp:cNvPr id="0" name=""/>
        <dsp:cNvSpPr/>
      </dsp:nvSpPr>
      <dsp:spPr>
        <a:xfrm>
          <a:off x="3353743" y="1305971"/>
          <a:ext cx="3211321" cy="3211321"/>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it-IT" sz="3200" kern="1200" dirty="0"/>
            <a:t>MEDIATOR</a:t>
          </a:r>
          <a:endParaRPr lang="it-IT" sz="3100" kern="1200" dirty="0"/>
        </a:p>
      </dsp:txBody>
      <dsp:txXfrm>
        <a:off x="3824030" y="1776258"/>
        <a:ext cx="2270747" cy="2270747"/>
      </dsp:txXfrm>
    </dsp:sp>
    <dsp:sp modelId="{6C5FEC63-4817-479A-8FC0-AC6AF77FAC22}">
      <dsp:nvSpPr>
        <dsp:cNvPr id="0" name=""/>
        <dsp:cNvSpPr/>
      </dsp:nvSpPr>
      <dsp:spPr>
        <a:xfrm>
          <a:off x="3664334" y="-16346"/>
          <a:ext cx="2590139" cy="1673339"/>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End </a:t>
          </a:r>
          <a:r>
            <a:rPr lang="it-IT" sz="1600" kern="1200" dirty="0" err="1"/>
            <a:t>Manufactures</a:t>
          </a:r>
          <a:endParaRPr lang="it-IT" sz="1600" kern="1200" dirty="0"/>
        </a:p>
      </dsp:txBody>
      <dsp:txXfrm>
        <a:off x="4043651" y="228709"/>
        <a:ext cx="1831505" cy="1183229"/>
      </dsp:txXfrm>
    </dsp:sp>
    <dsp:sp modelId="{2D3EB1EE-E6A1-4C53-A21B-0C6D7922E7E1}">
      <dsp:nvSpPr>
        <dsp:cNvPr id="0" name=""/>
        <dsp:cNvSpPr/>
      </dsp:nvSpPr>
      <dsp:spPr>
        <a:xfrm>
          <a:off x="5676347" y="2083937"/>
          <a:ext cx="2748730" cy="1655387"/>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err="1"/>
            <a:t>Research</a:t>
          </a:r>
          <a:r>
            <a:rPr lang="it-IT" sz="1600" kern="1200" dirty="0"/>
            <a:t> </a:t>
          </a:r>
          <a:r>
            <a:rPr lang="it-IT" sz="1600" kern="1200" dirty="0" err="1"/>
            <a:t>Structures</a:t>
          </a:r>
          <a:endParaRPr lang="it-IT" sz="1600" kern="1200" dirty="0"/>
        </a:p>
      </dsp:txBody>
      <dsp:txXfrm>
        <a:off x="6078889" y="2326363"/>
        <a:ext cx="1943646" cy="1170535"/>
      </dsp:txXfrm>
    </dsp:sp>
    <dsp:sp modelId="{EA3C98F5-D8AE-4C37-8C1D-9C061B24681B}">
      <dsp:nvSpPr>
        <dsp:cNvPr id="0" name=""/>
        <dsp:cNvSpPr/>
      </dsp:nvSpPr>
      <dsp:spPr>
        <a:xfrm>
          <a:off x="3771456" y="4200109"/>
          <a:ext cx="2375895" cy="1605660"/>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err="1"/>
            <a:t>Tier</a:t>
          </a:r>
          <a:r>
            <a:rPr lang="it-IT" sz="1600" kern="1200" dirty="0"/>
            <a:t> Supplier</a:t>
          </a:r>
        </a:p>
      </dsp:txBody>
      <dsp:txXfrm>
        <a:off x="4119398" y="4435252"/>
        <a:ext cx="1680011" cy="1135374"/>
      </dsp:txXfrm>
    </dsp:sp>
    <dsp:sp modelId="{A62BE659-BF03-441C-AC4B-C2FEA7A558E4}">
      <dsp:nvSpPr>
        <dsp:cNvPr id="0" name=""/>
        <dsp:cNvSpPr/>
      </dsp:nvSpPr>
      <dsp:spPr>
        <a:xfrm>
          <a:off x="1570288" y="2108801"/>
          <a:ext cx="2595614" cy="1605660"/>
        </a:xfrm>
        <a:prstGeom prst="ellipse">
          <a:avLst/>
        </a:prstGeom>
        <a:gradFill rotWithShape="0">
          <a:gsLst>
            <a:gs pos="0">
              <a:schemeClr val="accent2">
                <a:alpha val="50000"/>
                <a:hueOff val="0"/>
                <a:satOff val="0"/>
                <a:lumOff val="0"/>
                <a:alphaOff val="0"/>
                <a:lumMod val="110000"/>
                <a:satMod val="105000"/>
                <a:tint val="67000"/>
              </a:schemeClr>
            </a:gs>
            <a:gs pos="50000">
              <a:schemeClr val="accent2">
                <a:alpha val="50000"/>
                <a:hueOff val="0"/>
                <a:satOff val="0"/>
                <a:lumOff val="0"/>
                <a:alphaOff val="0"/>
                <a:lumMod val="105000"/>
                <a:satMod val="103000"/>
                <a:tint val="73000"/>
              </a:schemeClr>
            </a:gs>
            <a:gs pos="100000">
              <a:schemeClr val="accent2">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Knowledge Center</a:t>
          </a:r>
        </a:p>
      </dsp:txBody>
      <dsp:txXfrm>
        <a:off x="1950407" y="2343944"/>
        <a:ext cx="1835376" cy="1135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41416-7545-45E8-99F3-0EF28E3B6C9D}">
      <dsp:nvSpPr>
        <dsp:cNvPr id="0" name=""/>
        <dsp:cNvSpPr/>
      </dsp:nvSpPr>
      <dsp:spPr>
        <a:xfrm>
          <a:off x="137042" y="523542"/>
          <a:ext cx="1595396" cy="1195070"/>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5C9CDF2-2C3D-4BDA-BDEF-FAC4F2C83920}">
      <dsp:nvSpPr>
        <dsp:cNvPr id="0" name=""/>
        <dsp:cNvSpPr/>
      </dsp:nvSpPr>
      <dsp:spPr>
        <a:xfrm>
          <a:off x="118396" y="1878199"/>
          <a:ext cx="1642827" cy="1630156"/>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dirty="0">
              <a:solidFill>
                <a:schemeClr val="tx1"/>
              </a:solidFill>
              <a:latin typeface="Arial" panose="020B0604020202020204"/>
              <a:ea typeface="+mn-ea"/>
              <a:cs typeface="+mn-cs"/>
            </a:rPr>
            <a:t>System Design</a:t>
          </a:r>
        </a:p>
        <a:p>
          <a:pPr marL="0" lvl="0" indent="0" algn="ctr" defTabSz="622300">
            <a:lnSpc>
              <a:spcPct val="90000"/>
            </a:lnSpc>
            <a:spcBef>
              <a:spcPct val="0"/>
            </a:spcBef>
            <a:spcAft>
              <a:spcPct val="35000"/>
            </a:spcAft>
            <a:buNone/>
          </a:pPr>
          <a:endParaRPr lang="it-IT" sz="1400" kern="1200" dirty="0">
            <a:solidFill>
              <a:srgbClr val="FFFFFF"/>
            </a:solidFill>
            <a:latin typeface="Arial" panose="020B0604020202020204"/>
            <a:ea typeface="+mn-ea"/>
            <a:cs typeface="+mn-cs"/>
          </a:endParaRPr>
        </a:p>
        <a:p>
          <a:pPr marL="0" lvl="0" indent="0" algn="l" defTabSz="622300">
            <a:lnSpc>
              <a:spcPct val="90000"/>
            </a:lnSpc>
            <a:spcBef>
              <a:spcPct val="0"/>
            </a:spcBef>
            <a:spcAft>
              <a:spcPct val="35000"/>
            </a:spcAft>
            <a:buNone/>
          </a:pPr>
          <a:r>
            <a:rPr lang="en-GB" altLang="it-IT" sz="1200" kern="1200" dirty="0">
              <a:solidFill>
                <a:schemeClr val="bg1">
                  <a:alpha val="70000"/>
                </a:schemeClr>
              </a:solidFill>
              <a:latin typeface="+mn-lt"/>
              <a:ea typeface="+mn-ea"/>
              <a:cs typeface="+mn-cs"/>
            </a:rPr>
            <a:t>Identification of  the logical modules</a:t>
          </a:r>
        </a:p>
        <a:p>
          <a:pPr marL="0" lvl="0" indent="0" algn="l" defTabSz="622300">
            <a:lnSpc>
              <a:spcPct val="90000"/>
            </a:lnSpc>
            <a:spcBef>
              <a:spcPct val="0"/>
            </a:spcBef>
            <a:spcAft>
              <a:spcPct val="35000"/>
            </a:spcAft>
            <a:buNone/>
          </a:pPr>
          <a:r>
            <a:rPr lang="en-GB" altLang="it-IT" sz="1200" kern="1200" dirty="0">
              <a:solidFill>
                <a:schemeClr val="bg1">
                  <a:alpha val="70000"/>
                </a:schemeClr>
              </a:solidFill>
              <a:latin typeface="+mn-lt"/>
              <a:ea typeface="+mn-ea"/>
              <a:cs typeface="+mn-cs"/>
            </a:rPr>
            <a:t>Needs and goals for each modules</a:t>
          </a:r>
        </a:p>
        <a:p>
          <a:pPr marL="0" lvl="0" indent="0" algn="ctr" defTabSz="622300">
            <a:lnSpc>
              <a:spcPct val="90000"/>
            </a:lnSpc>
            <a:spcBef>
              <a:spcPct val="0"/>
            </a:spcBef>
            <a:spcAft>
              <a:spcPct val="35000"/>
            </a:spcAft>
            <a:buNone/>
          </a:pPr>
          <a:endParaRPr lang="it-IT" sz="1100" kern="1200" dirty="0">
            <a:solidFill>
              <a:srgbClr val="FFFFFF"/>
            </a:solidFill>
            <a:latin typeface="Arial" panose="020B0604020202020204"/>
            <a:ea typeface="+mn-ea"/>
            <a:cs typeface="+mn-cs"/>
          </a:endParaRPr>
        </a:p>
      </dsp:txBody>
      <dsp:txXfrm>
        <a:off x="166142" y="1925945"/>
        <a:ext cx="1547335" cy="1534664"/>
      </dsp:txXfrm>
    </dsp:sp>
    <dsp:sp modelId="{426EDA21-3A83-4210-8674-3FF50D31F7DE}">
      <dsp:nvSpPr>
        <dsp:cNvPr id="0" name=""/>
        <dsp:cNvSpPr/>
      </dsp:nvSpPr>
      <dsp:spPr>
        <a:xfrm rot="86264">
          <a:off x="1813344" y="1040233"/>
          <a:ext cx="80943" cy="207822"/>
        </a:xfrm>
        <a:prstGeom prst="rightArrow">
          <a:avLst>
            <a:gd name="adj1" fmla="val 60000"/>
            <a:gd name="adj2" fmla="val 50000"/>
          </a:avLst>
        </a:prstGeom>
        <a:solidFill>
          <a:srgbClr val="20153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t-IT" sz="900" kern="1200">
            <a:solidFill>
              <a:srgbClr val="FFFFFF"/>
            </a:solidFill>
            <a:latin typeface="Arial" panose="020B0604020202020204"/>
            <a:ea typeface="+mn-ea"/>
            <a:cs typeface="+mn-cs"/>
          </a:endParaRPr>
        </a:p>
      </dsp:txBody>
      <dsp:txXfrm>
        <a:off x="1813348" y="1081492"/>
        <a:ext cx="56660" cy="124694"/>
      </dsp:txXfrm>
    </dsp:sp>
    <dsp:sp modelId="{878239A9-C0E8-4177-B374-98CA28DE3129}">
      <dsp:nvSpPr>
        <dsp:cNvPr id="0" name=""/>
        <dsp:cNvSpPr/>
      </dsp:nvSpPr>
      <dsp:spPr>
        <a:xfrm>
          <a:off x="1963633" y="476781"/>
          <a:ext cx="1410974" cy="1375652"/>
        </a:xfrm>
        <a:prstGeom prst="roundRect">
          <a:avLst>
            <a:gd name="adj" fmla="val 10000"/>
          </a:avLst>
        </a:prstGeom>
        <a:blipFill rotWithShape="1">
          <a:blip xmlns:r="http://schemas.openxmlformats.org/officeDocument/2006/relationships" r:embed="rId2"/>
          <a:srcRect/>
          <a:stretch>
            <a:fillRect l="-2000" r="-2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0F8CD1C-9EE6-4281-8F54-174D98CEF44D}">
      <dsp:nvSpPr>
        <dsp:cNvPr id="0" name=""/>
        <dsp:cNvSpPr/>
      </dsp:nvSpPr>
      <dsp:spPr>
        <a:xfrm>
          <a:off x="1868495" y="1868101"/>
          <a:ext cx="1649478" cy="2227479"/>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711200">
            <a:lnSpc>
              <a:spcPct val="90000"/>
            </a:lnSpc>
            <a:spcBef>
              <a:spcPct val="0"/>
            </a:spcBef>
            <a:spcAft>
              <a:spcPct val="35000"/>
            </a:spcAft>
            <a:buNone/>
          </a:pPr>
          <a:r>
            <a:rPr lang="it-IT" sz="1400" kern="1200" dirty="0">
              <a:solidFill>
                <a:schemeClr val="tx1"/>
              </a:solidFill>
              <a:latin typeface="Arial"/>
              <a:ea typeface="+mn-ea"/>
              <a:cs typeface="+mn-cs"/>
            </a:rPr>
            <a:t>Use Case Definition</a:t>
          </a:r>
        </a:p>
        <a:p>
          <a:pPr marL="0" lvl="0" indent="0" algn="ctr" defTabSz="711200">
            <a:lnSpc>
              <a:spcPct val="90000"/>
            </a:lnSpc>
            <a:spcBef>
              <a:spcPct val="0"/>
            </a:spcBef>
            <a:spcAft>
              <a:spcPct val="35000"/>
            </a:spcAft>
            <a:buNone/>
          </a:pPr>
          <a:endParaRPr lang="it-IT" sz="1400" kern="1200" dirty="0">
            <a:solidFill>
              <a:srgbClr val="FFFFFF"/>
            </a:solidFill>
            <a:latin typeface="Arial"/>
            <a:ea typeface="+mn-ea"/>
            <a:cs typeface="+mn-cs"/>
          </a:endParaRPr>
        </a:p>
        <a:p>
          <a:pPr marL="0" lvl="0" indent="0" algn="l" defTabSz="622300">
            <a:lnSpc>
              <a:spcPct val="90000"/>
            </a:lnSpc>
            <a:spcBef>
              <a:spcPct val="0"/>
            </a:spcBef>
            <a:spcAft>
              <a:spcPct val="35000"/>
            </a:spcAft>
            <a:buNone/>
          </a:pPr>
          <a:r>
            <a:rPr lang="en-GB" altLang="it-IT" sz="1200" kern="1200" dirty="0">
              <a:solidFill>
                <a:srgbClr val="FFFFFF">
                  <a:alpha val="70000"/>
                </a:srgbClr>
              </a:solidFill>
              <a:latin typeface="Avenir Next LT Pro"/>
              <a:ea typeface="+mn-ea"/>
              <a:cs typeface="+mn-cs"/>
            </a:rPr>
            <a:t>Identification of  the critical use case for the scenarios of the mediation  between </a:t>
          </a:r>
          <a:r>
            <a:rPr lang="it-IT" sz="1200" kern="1200" dirty="0">
              <a:solidFill>
                <a:srgbClr val="FFFFFF">
                  <a:alpha val="70000"/>
                </a:srgbClr>
              </a:solidFill>
              <a:latin typeface="Avenir Next LT Pro"/>
              <a:ea typeface="+mn-ea"/>
              <a:cs typeface="+mn-cs"/>
            </a:rPr>
            <a:t>Automation and Human system</a:t>
          </a:r>
        </a:p>
      </dsp:txBody>
      <dsp:txXfrm>
        <a:off x="1916807" y="1916413"/>
        <a:ext cx="1552854" cy="2130855"/>
      </dsp:txXfrm>
    </dsp:sp>
    <dsp:sp modelId="{BD137F72-716D-4E81-A906-A3F9A3CC8475}">
      <dsp:nvSpPr>
        <dsp:cNvPr id="0" name=""/>
        <dsp:cNvSpPr/>
      </dsp:nvSpPr>
      <dsp:spPr>
        <a:xfrm rot="21304911">
          <a:off x="3479005" y="986490"/>
          <a:ext cx="104976" cy="207822"/>
        </a:xfrm>
        <a:prstGeom prst="rightArrow">
          <a:avLst>
            <a:gd name="adj1" fmla="val 60000"/>
            <a:gd name="adj2" fmla="val 50000"/>
          </a:avLst>
        </a:prstGeom>
        <a:solidFill>
          <a:srgbClr val="20153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t-IT" sz="900" kern="1200">
            <a:solidFill>
              <a:srgbClr val="FFFFFF"/>
            </a:solidFill>
            <a:latin typeface="Arial" panose="020B0604020202020204"/>
            <a:ea typeface="+mn-ea"/>
            <a:cs typeface="+mn-cs"/>
          </a:endParaRPr>
        </a:p>
      </dsp:txBody>
      <dsp:txXfrm>
        <a:off x="3479063" y="1029404"/>
        <a:ext cx="73483" cy="124694"/>
      </dsp:txXfrm>
    </dsp:sp>
    <dsp:sp modelId="{92A0C871-F529-4530-996C-E40DB3F1BEA4}">
      <dsp:nvSpPr>
        <dsp:cNvPr id="0" name=""/>
        <dsp:cNvSpPr/>
      </dsp:nvSpPr>
      <dsp:spPr>
        <a:xfrm>
          <a:off x="3673437" y="509152"/>
          <a:ext cx="1890568" cy="975386"/>
        </a:xfrm>
        <a:prstGeom prst="roundRect">
          <a:avLst>
            <a:gd name="adj" fmla="val 10000"/>
          </a:avLst>
        </a:prstGeom>
        <a:blipFill rotWithShape="1">
          <a:blip xmlns:r="http://schemas.openxmlformats.org/officeDocument/2006/relationships" r:embed="rId3"/>
          <a:srcRect/>
          <a:stretch>
            <a:fillRect l="-17000" r="-17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0D1A469B-83AE-4684-9629-34017B550929}">
      <dsp:nvSpPr>
        <dsp:cNvPr id="0" name=""/>
        <dsp:cNvSpPr/>
      </dsp:nvSpPr>
      <dsp:spPr>
        <a:xfrm>
          <a:off x="3694351" y="1852617"/>
          <a:ext cx="1950816" cy="2563673"/>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it-IT" sz="1400" kern="1200" dirty="0" err="1">
              <a:solidFill>
                <a:schemeClr val="tx1"/>
              </a:solidFill>
              <a:latin typeface="Arial"/>
              <a:ea typeface="+mn-ea"/>
              <a:cs typeface="+mn-cs"/>
            </a:rPr>
            <a:t>Functional</a:t>
          </a:r>
          <a:r>
            <a:rPr lang="it-IT" sz="1400" kern="1200" dirty="0">
              <a:solidFill>
                <a:schemeClr val="tx1"/>
              </a:solidFill>
              <a:latin typeface="Arial"/>
              <a:ea typeface="+mn-ea"/>
              <a:cs typeface="+mn-cs"/>
            </a:rPr>
            <a:t> </a:t>
          </a:r>
          <a:r>
            <a:rPr lang="it-IT" sz="1400" kern="1200" dirty="0" err="1">
              <a:solidFill>
                <a:schemeClr val="tx1"/>
              </a:solidFill>
              <a:latin typeface="Arial"/>
              <a:ea typeface="+mn-ea"/>
              <a:cs typeface="+mn-cs"/>
            </a:rPr>
            <a:t>Requirement</a:t>
          </a:r>
          <a:r>
            <a:rPr lang="it-IT" sz="1400" kern="1200" dirty="0">
              <a:solidFill>
                <a:schemeClr val="tx1"/>
              </a:solidFill>
              <a:latin typeface="Arial"/>
              <a:ea typeface="+mn-ea"/>
              <a:cs typeface="+mn-cs"/>
            </a:rPr>
            <a:t> Definition</a:t>
          </a:r>
        </a:p>
        <a:p>
          <a:pPr marL="57150" lvl="1" indent="-57150" algn="l" defTabSz="488950">
            <a:lnSpc>
              <a:spcPct val="90000"/>
            </a:lnSpc>
            <a:spcBef>
              <a:spcPct val="0"/>
            </a:spcBef>
            <a:spcAft>
              <a:spcPct val="15000"/>
            </a:spcAft>
            <a:buFont typeface="Arial" panose="020B0604020202020204" pitchFamily="34" charset="0"/>
            <a:buNone/>
          </a:pPr>
          <a:r>
            <a:rPr lang="en-GB" altLang="it-IT" sz="1100" kern="1200" dirty="0">
              <a:solidFill>
                <a:srgbClr val="FFFFFF">
                  <a:alpha val="70000"/>
                </a:srgbClr>
              </a:solidFill>
              <a:latin typeface="Avenir Next LT Pro"/>
              <a:ea typeface="+mn-ea"/>
              <a:cs typeface="+mn-cs"/>
            </a:rPr>
            <a:t>Definition of the functional requirements for each UC in order to cover the transition from:</a:t>
          </a:r>
          <a:endParaRPr lang="it-IT" sz="1100" kern="1200" dirty="0">
            <a:solidFill>
              <a:srgbClr val="FFFFFF">
                <a:alpha val="70000"/>
              </a:srgbClr>
            </a:solidFill>
            <a:latin typeface="Avenir Next LT Pro"/>
            <a:ea typeface="+mn-ea"/>
            <a:cs typeface="+mn-cs"/>
          </a:endParaRPr>
        </a:p>
        <a:p>
          <a:pPr marL="57150" lvl="1" indent="-57150" algn="l" defTabSz="488950">
            <a:lnSpc>
              <a:spcPct val="90000"/>
            </a:lnSpc>
            <a:spcBef>
              <a:spcPct val="0"/>
            </a:spcBef>
            <a:spcAft>
              <a:spcPct val="15000"/>
            </a:spcAft>
            <a:buFont typeface="Wingdings" panose="05000000000000000000" pitchFamily="2" charset="2"/>
            <a:buNone/>
          </a:pPr>
          <a:r>
            <a:rPr lang="it-IT" sz="1100" kern="1200" dirty="0">
              <a:solidFill>
                <a:srgbClr val="FFFFFF">
                  <a:alpha val="70000"/>
                </a:srgbClr>
              </a:solidFill>
              <a:latin typeface="Avenir Next LT Pro"/>
              <a:ea typeface="+mn-ea"/>
              <a:cs typeface="+mn-cs"/>
            </a:rPr>
            <a:t>     SAE Level 2:	</a:t>
          </a:r>
        </a:p>
        <a:p>
          <a:pPr marL="57150" lvl="1" indent="-57150" algn="l" defTabSz="488950">
            <a:lnSpc>
              <a:spcPct val="90000"/>
            </a:lnSpc>
            <a:spcBef>
              <a:spcPct val="0"/>
            </a:spcBef>
            <a:spcAft>
              <a:spcPct val="15000"/>
            </a:spcAft>
            <a:buFont typeface="Arial" panose="020B0604020202020204" pitchFamily="34" charset="0"/>
            <a:buNone/>
          </a:pPr>
          <a:r>
            <a:rPr lang="it-IT" sz="1100" kern="1200" dirty="0">
              <a:solidFill>
                <a:srgbClr val="FFFFFF">
                  <a:alpha val="70000"/>
                </a:srgbClr>
              </a:solidFill>
              <a:latin typeface="Avenir Next LT Pro"/>
              <a:ea typeface="+mn-ea"/>
              <a:cs typeface="+mn-cs"/>
            </a:rPr>
            <a:t>  (</a:t>
          </a:r>
          <a:r>
            <a:rPr lang="it-IT" sz="1100" kern="1200" dirty="0" err="1">
              <a:solidFill>
                <a:srgbClr val="FFFFFF">
                  <a:alpha val="70000"/>
                </a:srgbClr>
              </a:solidFill>
              <a:latin typeface="Avenir Next LT Pro"/>
              <a:ea typeface="+mn-ea"/>
              <a:cs typeface="+mn-cs"/>
            </a:rPr>
            <a:t>Continuous</a:t>
          </a:r>
          <a:r>
            <a:rPr lang="it-IT" sz="1100" kern="1200" dirty="0">
              <a:solidFill>
                <a:srgbClr val="FFFFFF">
                  <a:alpha val="70000"/>
                </a:srgbClr>
              </a:solidFill>
              <a:latin typeface="Avenir Next LT Pro"/>
              <a:ea typeface="+mn-ea"/>
              <a:cs typeface="+mn-cs"/>
            </a:rPr>
            <a:t> </a:t>
          </a:r>
          <a:r>
            <a:rPr lang="it-IT" sz="1100" kern="1200" dirty="0" err="1">
              <a:solidFill>
                <a:srgbClr val="FFFFFF">
                  <a:alpha val="70000"/>
                </a:srgbClr>
              </a:solidFill>
              <a:latin typeface="Avenir Next LT Pro"/>
              <a:ea typeface="+mn-ea"/>
              <a:cs typeface="+mn-cs"/>
            </a:rPr>
            <a:t>Mediation</a:t>
          </a:r>
          <a:r>
            <a:rPr lang="it-IT" sz="1100" kern="1200" dirty="0">
              <a:solidFill>
                <a:srgbClr val="FFFFFF">
                  <a:alpha val="70000"/>
                </a:srgbClr>
              </a:solidFill>
              <a:latin typeface="Avenir Next LT Pro"/>
              <a:ea typeface="+mn-ea"/>
              <a:cs typeface="+mn-cs"/>
            </a:rPr>
            <a:t>)</a:t>
          </a:r>
        </a:p>
        <a:p>
          <a:pPr marL="57150" lvl="1" indent="-57150" algn="l" defTabSz="488950">
            <a:lnSpc>
              <a:spcPct val="90000"/>
            </a:lnSpc>
            <a:spcBef>
              <a:spcPct val="0"/>
            </a:spcBef>
            <a:spcAft>
              <a:spcPct val="15000"/>
            </a:spcAft>
            <a:buFont typeface="Wingdings" panose="05000000000000000000" pitchFamily="2" charset="2"/>
            <a:buNone/>
          </a:pPr>
          <a:r>
            <a:rPr lang="it-IT" sz="1100" kern="1200" dirty="0">
              <a:solidFill>
                <a:srgbClr val="FFFFFF">
                  <a:alpha val="70000"/>
                </a:srgbClr>
              </a:solidFill>
              <a:latin typeface="Avenir Next LT Pro"/>
              <a:ea typeface="+mn-ea"/>
              <a:cs typeface="+mn-cs"/>
            </a:rPr>
            <a:t>     </a:t>
          </a:r>
          <a:r>
            <a:rPr lang="it-IT" sz="1100" kern="1200" dirty="0" err="1">
              <a:solidFill>
                <a:srgbClr val="FFFFFF">
                  <a:alpha val="70000"/>
                </a:srgbClr>
              </a:solidFill>
              <a:latin typeface="Avenir Next LT Pro"/>
              <a:ea typeface="+mn-ea"/>
              <a:cs typeface="+mn-cs"/>
            </a:rPr>
            <a:t>level</a:t>
          </a:r>
          <a:r>
            <a:rPr lang="it-IT" sz="1100" kern="1200" dirty="0">
              <a:solidFill>
                <a:srgbClr val="FFFFFF">
                  <a:alpha val="70000"/>
                </a:srgbClr>
              </a:solidFill>
              <a:latin typeface="Avenir Next LT Pro"/>
              <a:ea typeface="+mn-ea"/>
              <a:cs typeface="+mn-cs"/>
            </a:rPr>
            <a:t> 3:</a:t>
          </a:r>
        </a:p>
        <a:p>
          <a:pPr marL="57150" lvl="1" indent="-57150" algn="l" defTabSz="488950">
            <a:lnSpc>
              <a:spcPct val="90000"/>
            </a:lnSpc>
            <a:spcBef>
              <a:spcPct val="0"/>
            </a:spcBef>
            <a:spcAft>
              <a:spcPct val="15000"/>
            </a:spcAft>
            <a:buFont typeface="Arial" panose="020B0604020202020204" pitchFamily="34" charset="0"/>
            <a:buNone/>
          </a:pPr>
          <a:r>
            <a:rPr lang="it-IT" sz="1100" kern="1200" dirty="0">
              <a:solidFill>
                <a:srgbClr val="FFFFFF">
                  <a:alpha val="70000"/>
                </a:srgbClr>
              </a:solidFill>
              <a:latin typeface="Avenir Next LT Pro"/>
              <a:ea typeface="+mn-ea"/>
              <a:cs typeface="+mn-cs"/>
            </a:rPr>
            <a:t>   (Driver Stand by)</a:t>
          </a:r>
        </a:p>
        <a:p>
          <a:pPr marL="57150" lvl="1" indent="-57150" algn="l" defTabSz="488950">
            <a:lnSpc>
              <a:spcPct val="90000"/>
            </a:lnSpc>
            <a:spcBef>
              <a:spcPct val="0"/>
            </a:spcBef>
            <a:spcAft>
              <a:spcPct val="15000"/>
            </a:spcAft>
            <a:buFont typeface="Wingdings" panose="05000000000000000000" pitchFamily="2" charset="2"/>
            <a:buNone/>
          </a:pPr>
          <a:r>
            <a:rPr lang="it-IT" sz="1100" kern="1200" dirty="0">
              <a:solidFill>
                <a:srgbClr val="FFFFFF">
                  <a:alpha val="70000"/>
                </a:srgbClr>
              </a:solidFill>
              <a:latin typeface="Avenir Next LT Pro"/>
              <a:ea typeface="+mn-ea"/>
              <a:cs typeface="+mn-cs"/>
            </a:rPr>
            <a:t>    </a:t>
          </a:r>
          <a:r>
            <a:rPr lang="it-IT" sz="1100" kern="1200" dirty="0" err="1">
              <a:solidFill>
                <a:srgbClr val="FFFFFF">
                  <a:alpha val="70000"/>
                </a:srgbClr>
              </a:solidFill>
              <a:latin typeface="Avenir Next LT Pro"/>
              <a:ea typeface="+mn-ea"/>
              <a:cs typeface="+mn-cs"/>
            </a:rPr>
            <a:t>level</a:t>
          </a:r>
          <a:r>
            <a:rPr lang="it-IT" sz="1100" kern="1200" dirty="0">
              <a:solidFill>
                <a:srgbClr val="FFFFFF">
                  <a:alpha val="70000"/>
                </a:srgbClr>
              </a:solidFill>
              <a:latin typeface="Avenir Next LT Pro"/>
              <a:ea typeface="+mn-ea"/>
              <a:cs typeface="+mn-cs"/>
            </a:rPr>
            <a:t> 4:</a:t>
          </a:r>
        </a:p>
        <a:p>
          <a:pPr marL="114300" lvl="2" indent="-57150" algn="l" defTabSz="488950">
            <a:lnSpc>
              <a:spcPct val="90000"/>
            </a:lnSpc>
            <a:spcBef>
              <a:spcPct val="0"/>
            </a:spcBef>
            <a:spcAft>
              <a:spcPct val="15000"/>
            </a:spcAft>
            <a:buFont typeface="Arial" panose="020B0604020202020204" pitchFamily="34" charset="0"/>
            <a:buNone/>
          </a:pPr>
          <a:r>
            <a:rPr lang="it-IT" sz="1100" kern="1200" dirty="0">
              <a:solidFill>
                <a:srgbClr val="FFFFFF">
                  <a:alpha val="70000"/>
                </a:srgbClr>
              </a:solidFill>
              <a:latin typeface="Avenir Next LT Pro"/>
              <a:ea typeface="+mn-ea"/>
              <a:cs typeface="+mn-cs"/>
            </a:rPr>
            <a:t> (Time to </a:t>
          </a:r>
          <a:r>
            <a:rPr lang="it-IT" sz="1100" kern="1200" dirty="0" err="1">
              <a:solidFill>
                <a:srgbClr val="FFFFFF">
                  <a:alpha val="70000"/>
                </a:srgbClr>
              </a:solidFill>
              <a:latin typeface="Avenir Next LT Pro"/>
              <a:ea typeface="+mn-ea"/>
              <a:cs typeface="+mn-cs"/>
            </a:rPr>
            <a:t>Sleep</a:t>
          </a:r>
          <a:r>
            <a:rPr lang="it-IT" sz="1100" kern="1200" dirty="0">
              <a:solidFill>
                <a:srgbClr val="FFFFFF">
                  <a:alpha val="70000"/>
                </a:srgbClr>
              </a:solidFill>
              <a:latin typeface="Avenir Next LT Pro"/>
              <a:ea typeface="+mn-ea"/>
              <a:cs typeface="+mn-cs"/>
            </a:rPr>
            <a:t>)</a:t>
          </a:r>
        </a:p>
      </dsp:txBody>
      <dsp:txXfrm>
        <a:off x="3751488" y="1909754"/>
        <a:ext cx="1836542" cy="2449399"/>
      </dsp:txXfrm>
    </dsp:sp>
    <dsp:sp modelId="{E723AB5A-C049-4630-8561-E4DCE6AF822E}">
      <dsp:nvSpPr>
        <dsp:cNvPr id="0" name=""/>
        <dsp:cNvSpPr/>
      </dsp:nvSpPr>
      <dsp:spPr>
        <a:xfrm rot="132405">
          <a:off x="5752517" y="940260"/>
          <a:ext cx="188722" cy="207822"/>
        </a:xfrm>
        <a:prstGeom prst="rightArrow">
          <a:avLst>
            <a:gd name="adj1" fmla="val 60000"/>
            <a:gd name="adj2" fmla="val 50000"/>
          </a:avLst>
        </a:prstGeom>
        <a:solidFill>
          <a:srgbClr val="20153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it-IT" sz="900" kern="1200">
            <a:solidFill>
              <a:srgbClr val="FFFFFF"/>
            </a:solidFill>
            <a:latin typeface="Arial" panose="020B0604020202020204"/>
            <a:ea typeface="+mn-ea"/>
            <a:cs typeface="+mn-cs"/>
          </a:endParaRPr>
        </a:p>
      </dsp:txBody>
      <dsp:txXfrm>
        <a:off x="5752538" y="980734"/>
        <a:ext cx="132105" cy="124694"/>
      </dsp:txXfrm>
    </dsp:sp>
    <dsp:sp modelId="{301B21B0-9EC1-432C-B8F3-A5E9E0E46BBA}">
      <dsp:nvSpPr>
        <dsp:cNvPr id="0" name=""/>
        <dsp:cNvSpPr/>
      </dsp:nvSpPr>
      <dsp:spPr>
        <a:xfrm>
          <a:off x="6102812" y="481636"/>
          <a:ext cx="1711595" cy="1210750"/>
        </a:xfrm>
        <a:prstGeom prst="roundRect">
          <a:avLst>
            <a:gd name="adj" fmla="val 10000"/>
          </a:avLst>
        </a:prstGeom>
        <a:blipFill rotWithShape="1">
          <a:blip xmlns:r="http://schemas.openxmlformats.org/officeDocument/2006/relationships" r:embed="rId4"/>
          <a:srcRect/>
          <a:stretch>
            <a:fillRect l="-5000" r="-5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C75C5DE-E832-4C37-826E-442D2C1BE39A}">
      <dsp:nvSpPr>
        <dsp:cNvPr id="0" name=""/>
        <dsp:cNvSpPr/>
      </dsp:nvSpPr>
      <dsp:spPr>
        <a:xfrm>
          <a:off x="5915169" y="1826078"/>
          <a:ext cx="2078146" cy="2656329"/>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it-IT" sz="1400" kern="1200" dirty="0">
              <a:solidFill>
                <a:schemeClr val="tx1"/>
              </a:solidFill>
              <a:latin typeface="Arial"/>
              <a:ea typeface="+mn-ea"/>
              <a:cs typeface="+mn-cs"/>
            </a:rPr>
            <a:t>HMI Concept</a:t>
          </a:r>
        </a:p>
        <a:p>
          <a:pPr marL="0" lvl="0" indent="0" algn="ctr" defTabSz="622300">
            <a:lnSpc>
              <a:spcPct val="90000"/>
            </a:lnSpc>
            <a:spcBef>
              <a:spcPct val="0"/>
            </a:spcBef>
            <a:spcAft>
              <a:spcPct val="35000"/>
            </a:spcAft>
            <a:buNone/>
          </a:pPr>
          <a:r>
            <a:rPr lang="it-IT" sz="1400" kern="1200" dirty="0">
              <a:solidFill>
                <a:schemeClr val="tx1"/>
              </a:solidFill>
              <a:latin typeface="Arial"/>
              <a:ea typeface="+mn-ea"/>
              <a:cs typeface="+mn-cs"/>
            </a:rPr>
            <a:t>Design</a:t>
          </a:r>
        </a:p>
        <a:p>
          <a:pPr marL="0" lvl="0" indent="0" algn="ctr" defTabSz="622300">
            <a:lnSpc>
              <a:spcPct val="90000"/>
            </a:lnSpc>
            <a:spcBef>
              <a:spcPct val="0"/>
            </a:spcBef>
            <a:spcAft>
              <a:spcPct val="35000"/>
            </a:spcAft>
            <a:buNone/>
          </a:pPr>
          <a:endParaRPr lang="it-IT" sz="1400" kern="1200" dirty="0">
            <a:solidFill>
              <a:srgbClr val="FFFFFF"/>
            </a:solidFill>
            <a:latin typeface="Arial"/>
            <a:ea typeface="+mn-ea"/>
            <a:cs typeface="+mn-cs"/>
          </a:endParaRPr>
        </a:p>
        <a:p>
          <a:pPr marL="57150" lvl="1" indent="-57150" algn="l" defTabSz="488950">
            <a:lnSpc>
              <a:spcPct val="90000"/>
            </a:lnSpc>
            <a:spcBef>
              <a:spcPct val="0"/>
            </a:spcBef>
            <a:spcAft>
              <a:spcPct val="15000"/>
            </a:spcAft>
            <a:buFont typeface="Arial" panose="020B0604020202020204" pitchFamily="34" charset="0"/>
            <a:buChar char="•"/>
          </a:pPr>
          <a:r>
            <a:rPr lang="en-GB" altLang="it-IT" sz="1100" kern="1200" dirty="0">
              <a:solidFill>
                <a:srgbClr val="FFFFFF">
                  <a:alpha val="70000"/>
                </a:srgbClr>
              </a:solidFill>
              <a:latin typeface="Avenir Next LT Pro"/>
              <a:ea typeface="+mn-ea"/>
              <a:cs typeface="+mn-cs"/>
            </a:rPr>
            <a:t>Design Logical architecture of the ME main logical modules (DS, DL, AS and HMI)</a:t>
          </a:r>
          <a:endParaRPr lang="it-IT" sz="1100" kern="1200" dirty="0">
            <a:solidFill>
              <a:srgbClr val="FFFFFF">
                <a:alpha val="70000"/>
              </a:srgbClr>
            </a:solidFill>
            <a:latin typeface="Avenir Next LT Pro"/>
            <a:ea typeface="+mn-ea"/>
            <a:cs typeface="+mn-cs"/>
          </a:endParaRPr>
        </a:p>
        <a:p>
          <a:pPr marL="57150" lvl="1" indent="-57150" algn="l" defTabSz="488950">
            <a:lnSpc>
              <a:spcPct val="90000"/>
            </a:lnSpc>
            <a:spcBef>
              <a:spcPct val="0"/>
            </a:spcBef>
            <a:spcAft>
              <a:spcPct val="15000"/>
            </a:spcAft>
            <a:buFont typeface="Arial" panose="020B0604020202020204" pitchFamily="34" charset="0"/>
            <a:buChar char="•"/>
          </a:pPr>
          <a:r>
            <a:rPr lang="it-IT" sz="1100" kern="1200" dirty="0" err="1">
              <a:solidFill>
                <a:srgbClr val="FFFFFF">
                  <a:alpha val="70000"/>
                </a:srgbClr>
              </a:solidFill>
              <a:latin typeface="Avenir Next LT Pro"/>
              <a:ea typeface="+mn-ea"/>
              <a:cs typeface="+mn-cs"/>
            </a:rPr>
            <a:t>Classification</a:t>
          </a:r>
          <a:r>
            <a:rPr lang="it-IT" sz="1100" kern="1200" dirty="0">
              <a:solidFill>
                <a:srgbClr val="FFFFFF">
                  <a:alpha val="70000"/>
                </a:srgbClr>
              </a:solidFill>
              <a:latin typeface="Avenir Next LT Pro"/>
              <a:ea typeface="+mn-ea"/>
              <a:cs typeface="+mn-cs"/>
            </a:rPr>
            <a:t> of the best HMI </a:t>
          </a:r>
          <a:r>
            <a:rPr lang="it-IT" sz="1100" kern="1200" dirty="0" err="1">
              <a:solidFill>
                <a:srgbClr val="FFFFFF">
                  <a:alpha val="70000"/>
                </a:srgbClr>
              </a:solidFill>
              <a:latin typeface="Avenir Next LT Pro"/>
              <a:ea typeface="+mn-ea"/>
              <a:cs typeface="+mn-cs"/>
            </a:rPr>
            <a:t>components</a:t>
          </a:r>
          <a:endParaRPr lang="it-IT" sz="1100" kern="1200" dirty="0">
            <a:solidFill>
              <a:srgbClr val="FFFFFF">
                <a:alpha val="70000"/>
              </a:srgbClr>
            </a:solidFill>
            <a:latin typeface="Avenir Next LT Pro"/>
            <a:ea typeface="+mn-ea"/>
            <a:cs typeface="+mn-cs"/>
          </a:endParaRPr>
        </a:p>
        <a:p>
          <a:pPr marL="57150" lvl="1" indent="-57150" algn="l" defTabSz="488950">
            <a:lnSpc>
              <a:spcPct val="90000"/>
            </a:lnSpc>
            <a:spcBef>
              <a:spcPct val="0"/>
            </a:spcBef>
            <a:spcAft>
              <a:spcPct val="15000"/>
            </a:spcAft>
            <a:buFont typeface="Arial" panose="020B0604020202020204" pitchFamily="34" charset="0"/>
            <a:buChar char="•"/>
          </a:pPr>
          <a:r>
            <a:rPr lang="it-IT" sz="1100" kern="1200" dirty="0">
              <a:solidFill>
                <a:srgbClr val="FFFFFF">
                  <a:alpha val="70000"/>
                </a:srgbClr>
              </a:solidFill>
              <a:latin typeface="Avenir Next LT Pro"/>
              <a:ea typeface="+mn-ea"/>
              <a:cs typeface="+mn-cs"/>
            </a:rPr>
            <a:t>Definition of the </a:t>
          </a:r>
          <a:r>
            <a:rPr lang="it-IT" sz="1100" kern="1200" dirty="0" err="1">
              <a:solidFill>
                <a:srgbClr val="FFFFFF">
                  <a:alpha val="70000"/>
                </a:srgbClr>
              </a:solidFill>
              <a:latin typeface="Avenir Next LT Pro"/>
              <a:ea typeface="+mn-ea"/>
              <a:cs typeface="+mn-cs"/>
            </a:rPr>
            <a:t>behaviour</a:t>
          </a:r>
          <a:r>
            <a:rPr lang="it-IT" sz="1100" kern="1200" dirty="0">
              <a:solidFill>
                <a:srgbClr val="FFFFFF">
                  <a:alpha val="70000"/>
                </a:srgbClr>
              </a:solidFill>
              <a:latin typeface="Avenir Next LT Pro"/>
              <a:ea typeface="+mn-ea"/>
              <a:cs typeface="+mn-cs"/>
            </a:rPr>
            <a:t> for </a:t>
          </a:r>
          <a:r>
            <a:rPr lang="it-IT" sz="1100" kern="1200" dirty="0" err="1">
              <a:solidFill>
                <a:srgbClr val="FFFFFF">
                  <a:alpha val="70000"/>
                </a:srgbClr>
              </a:solidFill>
              <a:latin typeface="Avenir Next LT Pro"/>
              <a:ea typeface="+mn-ea"/>
              <a:cs typeface="+mn-cs"/>
            </a:rPr>
            <a:t>each</a:t>
          </a:r>
          <a:r>
            <a:rPr lang="it-IT" sz="1100" kern="1200" dirty="0">
              <a:solidFill>
                <a:srgbClr val="FFFFFF">
                  <a:alpha val="70000"/>
                </a:srgbClr>
              </a:solidFill>
              <a:latin typeface="Avenir Next LT Pro"/>
              <a:ea typeface="+mn-ea"/>
              <a:cs typeface="+mn-cs"/>
            </a:rPr>
            <a:t> HMI</a:t>
          </a:r>
        </a:p>
        <a:p>
          <a:pPr marL="57150" lvl="1" indent="-57150" algn="l" defTabSz="488950">
            <a:lnSpc>
              <a:spcPct val="90000"/>
            </a:lnSpc>
            <a:spcBef>
              <a:spcPct val="0"/>
            </a:spcBef>
            <a:spcAft>
              <a:spcPct val="15000"/>
            </a:spcAft>
            <a:buFont typeface="Arial" panose="020B0604020202020204" pitchFamily="34" charset="0"/>
            <a:buChar char="•"/>
          </a:pPr>
          <a:r>
            <a:rPr lang="en-GB" altLang="it-IT" sz="1100" kern="1200" dirty="0">
              <a:solidFill>
                <a:srgbClr val="FFFFFF">
                  <a:alpha val="70000"/>
                </a:srgbClr>
              </a:solidFill>
              <a:latin typeface="Avenir Next LT Pro"/>
              <a:ea typeface="+mn-ea"/>
              <a:cs typeface="+mn-cs"/>
            </a:rPr>
            <a:t>HMI components sourcing, benching and purchasing in the commercial market for the ME system</a:t>
          </a:r>
          <a:endParaRPr lang="it-IT" sz="1100" kern="1200" dirty="0">
            <a:solidFill>
              <a:srgbClr val="FFFFFF">
                <a:alpha val="70000"/>
              </a:srgbClr>
            </a:solidFill>
            <a:latin typeface="Avenir Next LT Pro"/>
            <a:ea typeface="+mn-ea"/>
            <a:cs typeface="+mn-cs"/>
          </a:endParaRPr>
        </a:p>
      </dsp:txBody>
      <dsp:txXfrm>
        <a:off x="5976036" y="1886945"/>
        <a:ext cx="1956412" cy="2534595"/>
      </dsp:txXfrm>
    </dsp:sp>
    <dsp:sp modelId="{52A6318F-01C3-440B-AE2A-4A0FBDFB95D9}">
      <dsp:nvSpPr>
        <dsp:cNvPr id="0" name=""/>
        <dsp:cNvSpPr/>
      </dsp:nvSpPr>
      <dsp:spPr>
        <a:xfrm rot="21526313">
          <a:off x="8095420" y="932911"/>
          <a:ext cx="275789" cy="188929"/>
        </a:xfrm>
        <a:prstGeom prst="rightArrow">
          <a:avLst>
            <a:gd name="adj1" fmla="val 60000"/>
            <a:gd name="adj2" fmla="val 50000"/>
          </a:avLst>
        </a:prstGeom>
        <a:solidFill>
          <a:srgbClr val="20153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it-IT" sz="800" kern="1200">
            <a:solidFill>
              <a:srgbClr val="FFFFFF"/>
            </a:solidFill>
            <a:latin typeface="Arial" panose="020B0604020202020204"/>
            <a:ea typeface="+mn-ea"/>
            <a:cs typeface="+mn-cs"/>
          </a:endParaRPr>
        </a:p>
      </dsp:txBody>
      <dsp:txXfrm>
        <a:off x="8095427" y="971304"/>
        <a:ext cx="219110" cy="113357"/>
      </dsp:txXfrm>
    </dsp:sp>
    <dsp:sp modelId="{5152F20E-105F-4669-8B1C-775299570F16}">
      <dsp:nvSpPr>
        <dsp:cNvPr id="0" name=""/>
        <dsp:cNvSpPr/>
      </dsp:nvSpPr>
      <dsp:spPr>
        <a:xfrm>
          <a:off x="8530579" y="416120"/>
          <a:ext cx="1634428" cy="1239344"/>
        </a:xfrm>
        <a:prstGeom prst="roundRect">
          <a:avLst>
            <a:gd name="adj" fmla="val 10000"/>
          </a:avLst>
        </a:prstGeom>
        <a:blipFill rotWithShape="1">
          <a:blip xmlns:r="http://schemas.openxmlformats.org/officeDocument/2006/relationships" r:embed="rId5"/>
          <a:srcRect/>
          <a:stretch>
            <a:fillRect t="-3000" b="-3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856D225-A8D5-4FCE-9FDB-CBFD7C9BD2B1}">
      <dsp:nvSpPr>
        <dsp:cNvPr id="0" name=""/>
        <dsp:cNvSpPr/>
      </dsp:nvSpPr>
      <dsp:spPr>
        <a:xfrm>
          <a:off x="8475360" y="1833369"/>
          <a:ext cx="1706154" cy="2641263"/>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it-IT" sz="1400" kern="1200" dirty="0">
              <a:solidFill>
                <a:schemeClr val="tx1"/>
              </a:solidFill>
              <a:latin typeface="Arial"/>
              <a:ea typeface="+mn-ea"/>
              <a:cs typeface="+mn-cs"/>
            </a:rPr>
            <a:t>EE Architecture Definition</a:t>
          </a:r>
        </a:p>
        <a:p>
          <a:pPr marL="0" lvl="0" indent="0" algn="ctr" defTabSz="622300">
            <a:lnSpc>
              <a:spcPct val="90000"/>
            </a:lnSpc>
            <a:spcBef>
              <a:spcPct val="0"/>
            </a:spcBef>
            <a:spcAft>
              <a:spcPct val="35000"/>
            </a:spcAft>
            <a:buNone/>
          </a:pPr>
          <a:endParaRPr lang="it-IT" sz="1400" kern="1200" dirty="0">
            <a:solidFill>
              <a:srgbClr val="FFFFFF"/>
            </a:solidFill>
            <a:latin typeface="Arial"/>
            <a:ea typeface="+mn-ea"/>
            <a:cs typeface="+mn-cs"/>
          </a:endParaRPr>
        </a:p>
        <a:p>
          <a:pPr marL="57150" lvl="1" indent="-57150" algn="l" defTabSz="488950">
            <a:lnSpc>
              <a:spcPct val="90000"/>
            </a:lnSpc>
            <a:spcBef>
              <a:spcPct val="0"/>
            </a:spcBef>
            <a:spcAft>
              <a:spcPct val="15000"/>
            </a:spcAft>
            <a:buFont typeface="Arial" panose="020B0604020202020204" pitchFamily="34" charset="0"/>
            <a:buChar char="•"/>
          </a:pPr>
          <a:r>
            <a:rPr lang="it-IT" sz="1050" kern="1200" dirty="0" err="1">
              <a:solidFill>
                <a:srgbClr val="FFFFFF">
                  <a:alpha val="70000"/>
                </a:srgbClr>
              </a:solidFill>
              <a:latin typeface="Avenir Next LT Pro"/>
              <a:ea typeface="+mn-ea"/>
              <a:cs typeface="+mn-cs"/>
            </a:rPr>
            <a:t>Identification</a:t>
          </a:r>
          <a:r>
            <a:rPr lang="it-IT" sz="1050" kern="1200" dirty="0">
              <a:solidFill>
                <a:srgbClr val="FFFFFF">
                  <a:alpha val="70000"/>
                </a:srgbClr>
              </a:solidFill>
              <a:latin typeface="Avenir Next LT Pro"/>
              <a:ea typeface="+mn-ea"/>
              <a:cs typeface="+mn-cs"/>
            </a:rPr>
            <a:t> of the 5 </a:t>
          </a:r>
          <a:r>
            <a:rPr lang="it-IT" sz="1050" kern="1200" dirty="0" err="1">
              <a:solidFill>
                <a:srgbClr val="FFFFFF">
                  <a:alpha val="70000"/>
                </a:srgbClr>
              </a:solidFill>
              <a:latin typeface="Avenir Next LT Pro"/>
              <a:ea typeface="+mn-ea"/>
              <a:cs typeface="+mn-cs"/>
            </a:rPr>
            <a:t>platforms</a:t>
          </a:r>
          <a:r>
            <a:rPr lang="it-IT" sz="1050" kern="1200" dirty="0">
              <a:solidFill>
                <a:srgbClr val="FFFFFF">
                  <a:alpha val="70000"/>
                </a:srgbClr>
              </a:solidFill>
              <a:latin typeface="Avenir Next LT Pro"/>
              <a:ea typeface="+mn-ea"/>
              <a:cs typeface="+mn-cs"/>
            </a:rPr>
            <a:t> (2 simulators, 1SIL, 2 proto </a:t>
          </a:r>
          <a:r>
            <a:rPr lang="it-IT" sz="1050" kern="1200" dirty="0" err="1">
              <a:solidFill>
                <a:srgbClr val="FFFFFF">
                  <a:alpha val="70000"/>
                </a:srgbClr>
              </a:solidFill>
              <a:latin typeface="Avenir Next LT Pro"/>
              <a:ea typeface="+mn-ea"/>
              <a:cs typeface="+mn-cs"/>
            </a:rPr>
            <a:t>vehicles</a:t>
          </a:r>
          <a:r>
            <a:rPr lang="it-IT" sz="1050" kern="1200" dirty="0">
              <a:solidFill>
                <a:srgbClr val="FFFFFF">
                  <a:alpha val="70000"/>
                </a:srgbClr>
              </a:solidFill>
              <a:latin typeface="Avenir Next LT Pro"/>
              <a:ea typeface="+mn-ea"/>
              <a:cs typeface="+mn-cs"/>
            </a:rPr>
            <a:t>) to test part of the ME </a:t>
          </a:r>
          <a:r>
            <a:rPr lang="it-IT" sz="1050" kern="1200" dirty="0" err="1">
              <a:solidFill>
                <a:srgbClr val="FFFFFF">
                  <a:alpha val="70000"/>
                </a:srgbClr>
              </a:solidFill>
              <a:latin typeface="Avenir Next LT Pro"/>
              <a:ea typeface="+mn-ea"/>
              <a:cs typeface="+mn-cs"/>
            </a:rPr>
            <a:t>modules</a:t>
          </a:r>
          <a:endParaRPr lang="it-IT" sz="1050" kern="1200" dirty="0">
            <a:solidFill>
              <a:srgbClr val="FFFFFF">
                <a:alpha val="70000"/>
              </a:srgbClr>
            </a:solidFill>
            <a:latin typeface="Avenir Next LT Pro"/>
            <a:ea typeface="+mn-ea"/>
            <a:cs typeface="+mn-cs"/>
          </a:endParaRPr>
        </a:p>
        <a:p>
          <a:pPr marL="57150" lvl="1" indent="-57150" algn="l" defTabSz="488950">
            <a:lnSpc>
              <a:spcPct val="90000"/>
            </a:lnSpc>
            <a:spcBef>
              <a:spcPct val="0"/>
            </a:spcBef>
            <a:spcAft>
              <a:spcPct val="15000"/>
            </a:spcAft>
            <a:buFont typeface="Arial" panose="020B0604020202020204" pitchFamily="34" charset="0"/>
            <a:buNone/>
          </a:pPr>
          <a:r>
            <a:rPr lang="it-IT" sz="1050" kern="1200" dirty="0">
              <a:solidFill>
                <a:srgbClr val="FFFFFF">
                  <a:alpha val="70000"/>
                </a:srgbClr>
              </a:solidFill>
              <a:latin typeface="Avenir Next LT Pro"/>
              <a:ea typeface="+mn-ea"/>
              <a:cs typeface="+mn-cs"/>
            </a:rPr>
            <a:t> </a:t>
          </a:r>
        </a:p>
        <a:p>
          <a:pPr marL="57150" lvl="1" indent="-57150" algn="l" defTabSz="488950">
            <a:lnSpc>
              <a:spcPct val="90000"/>
            </a:lnSpc>
            <a:spcBef>
              <a:spcPct val="0"/>
            </a:spcBef>
            <a:spcAft>
              <a:spcPct val="15000"/>
            </a:spcAft>
            <a:buFont typeface="Arial" panose="020B0604020202020204" pitchFamily="34" charset="0"/>
            <a:buChar char="•"/>
          </a:pPr>
          <a:r>
            <a:rPr lang="it-IT" sz="1050" kern="1200" dirty="0" err="1">
              <a:solidFill>
                <a:srgbClr val="FFFFFF">
                  <a:alpha val="70000"/>
                </a:srgbClr>
              </a:solidFill>
              <a:latin typeface="Avenir Next LT Pro"/>
              <a:ea typeface="+mn-ea"/>
              <a:cs typeface="+mn-cs"/>
            </a:rPr>
            <a:t>Dedinition</a:t>
          </a:r>
          <a:r>
            <a:rPr lang="it-IT" sz="1050" kern="1200" dirty="0">
              <a:solidFill>
                <a:srgbClr val="FFFFFF">
                  <a:alpha val="70000"/>
                </a:srgbClr>
              </a:solidFill>
              <a:latin typeface="Avenir Next LT Pro"/>
              <a:ea typeface="+mn-ea"/>
              <a:cs typeface="+mn-cs"/>
            </a:rPr>
            <a:t> the EE </a:t>
          </a:r>
          <a:r>
            <a:rPr lang="it-IT" sz="1050" kern="1200" dirty="0" err="1">
              <a:solidFill>
                <a:srgbClr val="FFFFFF">
                  <a:alpha val="70000"/>
                </a:srgbClr>
              </a:solidFill>
              <a:latin typeface="Avenir Next LT Pro"/>
              <a:ea typeface="+mn-ea"/>
              <a:cs typeface="+mn-cs"/>
            </a:rPr>
            <a:t>architecture</a:t>
          </a:r>
          <a:r>
            <a:rPr lang="it-IT" sz="1050" kern="1200" dirty="0">
              <a:solidFill>
                <a:srgbClr val="FFFFFF">
                  <a:alpha val="70000"/>
                </a:srgbClr>
              </a:solidFill>
              <a:latin typeface="Avenir Next LT Pro"/>
              <a:ea typeface="+mn-ea"/>
              <a:cs typeface="+mn-cs"/>
            </a:rPr>
            <a:t> and </a:t>
          </a:r>
          <a:r>
            <a:rPr lang="en-GB" altLang="it-IT" sz="1050" kern="1200" dirty="0">
              <a:solidFill>
                <a:srgbClr val="FFFFFF">
                  <a:alpha val="70000"/>
                </a:srgbClr>
              </a:solidFill>
              <a:latin typeface="Avenir Next LT Pro"/>
              <a:ea typeface="+mn-ea"/>
              <a:cs typeface="+mn-cs"/>
            </a:rPr>
            <a:t>adjustment the logical modules in the</a:t>
          </a:r>
          <a:endParaRPr lang="it-IT" sz="1050" kern="1200" dirty="0">
            <a:solidFill>
              <a:srgbClr val="FFFFFF">
                <a:alpha val="70000"/>
              </a:srgbClr>
            </a:solidFill>
            <a:latin typeface="Avenir Next LT Pro"/>
            <a:ea typeface="+mn-ea"/>
            <a:cs typeface="+mn-cs"/>
          </a:endParaRPr>
        </a:p>
        <a:p>
          <a:pPr marL="57150" lvl="1" indent="-57150" algn="l" defTabSz="488950">
            <a:lnSpc>
              <a:spcPct val="90000"/>
            </a:lnSpc>
            <a:spcBef>
              <a:spcPct val="0"/>
            </a:spcBef>
            <a:spcAft>
              <a:spcPct val="15000"/>
            </a:spcAft>
            <a:buFont typeface="Arial" panose="020B0604020202020204" pitchFamily="34" charset="0"/>
            <a:buNone/>
          </a:pPr>
          <a:r>
            <a:rPr lang="en-GB" altLang="it-IT" sz="1050" kern="1200" dirty="0" err="1">
              <a:solidFill>
                <a:srgbClr val="FFFFFF">
                  <a:alpha val="70000"/>
                </a:srgbClr>
              </a:solidFill>
              <a:latin typeface="Avenir Next LT Pro"/>
              <a:ea typeface="+mn-ea"/>
              <a:cs typeface="+mn-cs"/>
            </a:rPr>
            <a:t>Stellantis</a:t>
          </a:r>
          <a:r>
            <a:rPr lang="en-GB" altLang="it-IT" sz="1050" kern="1200" dirty="0">
              <a:solidFill>
                <a:srgbClr val="FFFFFF">
                  <a:alpha val="70000"/>
                </a:srgbClr>
              </a:solidFill>
              <a:latin typeface="Avenir Next LT Pro"/>
              <a:ea typeface="+mn-ea"/>
              <a:cs typeface="+mn-cs"/>
            </a:rPr>
            <a:t> proto vehicle</a:t>
          </a:r>
          <a:endParaRPr lang="it-IT" sz="1050" kern="1200" dirty="0">
            <a:solidFill>
              <a:srgbClr val="FFFFFF">
                <a:alpha val="70000"/>
              </a:srgbClr>
            </a:solidFill>
            <a:latin typeface="Avenir Next LT Pro"/>
            <a:ea typeface="+mn-ea"/>
            <a:cs typeface="+mn-cs"/>
          </a:endParaRPr>
        </a:p>
      </dsp:txBody>
      <dsp:txXfrm>
        <a:off x="8525332" y="1883341"/>
        <a:ext cx="1606210" cy="25413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0E2A9-A475-4CC3-BB10-B015E4CD041A}">
      <dsp:nvSpPr>
        <dsp:cNvPr id="0" name=""/>
        <dsp:cNvSpPr/>
      </dsp:nvSpPr>
      <dsp:spPr>
        <a:xfrm>
          <a:off x="2123" y="260093"/>
          <a:ext cx="2225054" cy="1305868"/>
        </a:xfrm>
        <a:prstGeom prst="roundRect">
          <a:avLst>
            <a:gd name="adj" fmla="val 10000"/>
          </a:avLst>
        </a:prstGeom>
        <a:blipFill rotWithShape="1">
          <a:blip xmlns:r="http://schemas.openxmlformats.org/officeDocument/2006/relationships" r:embed="rId1"/>
          <a:srcRect/>
          <a:stretch>
            <a:fillRect t="-2000" b="-2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A879030-635C-48F0-9608-C6176474718A}">
      <dsp:nvSpPr>
        <dsp:cNvPr id="0" name=""/>
        <dsp:cNvSpPr/>
      </dsp:nvSpPr>
      <dsp:spPr>
        <a:xfrm>
          <a:off x="71183" y="1669489"/>
          <a:ext cx="2138697" cy="2591674"/>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it-IT" sz="1400" kern="1200" dirty="0">
              <a:solidFill>
                <a:schemeClr val="tx1"/>
              </a:solidFill>
              <a:latin typeface="Arial" panose="020B0604020202020204"/>
              <a:ea typeface="+mn-ea"/>
              <a:cs typeface="+mn-cs"/>
            </a:rPr>
            <a:t>«</a:t>
          </a:r>
          <a:r>
            <a:rPr lang="it-IT" sz="1400" kern="1200" dirty="0" err="1">
              <a:solidFill>
                <a:schemeClr val="tx1"/>
              </a:solidFill>
              <a:latin typeface="Arial" panose="020B0604020202020204"/>
              <a:ea typeface="+mn-ea"/>
              <a:cs typeface="+mn-cs"/>
            </a:rPr>
            <a:t>Renegade</a:t>
          </a:r>
          <a:r>
            <a:rPr lang="it-IT" sz="1400" kern="1200" dirty="0">
              <a:solidFill>
                <a:schemeClr val="tx1"/>
              </a:solidFill>
              <a:latin typeface="Arial" panose="020B0604020202020204"/>
              <a:ea typeface="+mn-ea"/>
              <a:cs typeface="+mn-cs"/>
            </a:rPr>
            <a:t>» </a:t>
          </a:r>
          <a:r>
            <a:rPr lang="it-IT" sz="1400" kern="1200" dirty="0" err="1">
              <a:solidFill>
                <a:schemeClr val="tx1"/>
              </a:solidFill>
              <a:latin typeface="Arial" panose="020B0604020202020204"/>
              <a:ea typeface="+mn-ea"/>
              <a:cs typeface="+mn-cs"/>
            </a:rPr>
            <a:t>vehicle</a:t>
          </a:r>
          <a:r>
            <a:rPr lang="it-IT" sz="1400" kern="1200" dirty="0">
              <a:solidFill>
                <a:schemeClr val="tx1"/>
              </a:solidFill>
              <a:latin typeface="Arial" panose="020B0604020202020204"/>
              <a:ea typeface="+mn-ea"/>
              <a:cs typeface="+mn-cs"/>
            </a:rPr>
            <a:t> proto </a:t>
          </a:r>
        </a:p>
        <a:p>
          <a:pPr marL="0" lvl="0" indent="0" algn="l" defTabSz="622300">
            <a:lnSpc>
              <a:spcPct val="90000"/>
            </a:lnSpc>
            <a:spcBef>
              <a:spcPct val="0"/>
            </a:spcBef>
            <a:spcAft>
              <a:spcPct val="35000"/>
            </a:spcAft>
            <a:buNone/>
          </a:pPr>
          <a:r>
            <a:rPr lang="it-IT" sz="1000" kern="1200" dirty="0">
              <a:solidFill>
                <a:srgbClr val="FFFFFF">
                  <a:alpha val="70000"/>
                </a:srgbClr>
              </a:solidFill>
              <a:latin typeface="Avenir Next LT Pro"/>
              <a:ea typeface="+mn-ea"/>
              <a:cs typeface="+mn-cs"/>
            </a:rPr>
            <a:t>Installation &amp; </a:t>
          </a:r>
          <a:r>
            <a:rPr lang="it-IT" sz="1000" kern="1200" dirty="0" err="1">
              <a:solidFill>
                <a:srgbClr val="FFFFFF">
                  <a:alpha val="70000"/>
                </a:srgbClr>
              </a:solidFill>
              <a:latin typeface="Avenir Next LT Pro"/>
              <a:ea typeface="+mn-ea"/>
              <a:cs typeface="+mn-cs"/>
            </a:rPr>
            <a:t>integration</a:t>
          </a:r>
          <a:r>
            <a:rPr lang="it-IT" sz="1000" kern="1200" dirty="0">
              <a:solidFill>
                <a:srgbClr val="FFFFFF">
                  <a:alpha val="70000"/>
                </a:srgbClr>
              </a:solidFill>
              <a:latin typeface="Avenir Next LT Pro"/>
              <a:ea typeface="+mn-ea"/>
              <a:cs typeface="+mn-cs"/>
            </a:rPr>
            <a:t> of the HMI </a:t>
          </a:r>
          <a:r>
            <a:rPr lang="it-IT" sz="1000" kern="1200" dirty="0" err="1">
              <a:solidFill>
                <a:srgbClr val="FFFFFF">
                  <a:alpha val="70000"/>
                </a:srgbClr>
              </a:solidFill>
              <a:latin typeface="Avenir Next LT Pro"/>
              <a:ea typeface="+mn-ea"/>
              <a:cs typeface="+mn-cs"/>
            </a:rPr>
            <a:t>components</a:t>
          </a:r>
          <a:r>
            <a:rPr lang="it-IT" sz="1000" kern="1200" dirty="0">
              <a:solidFill>
                <a:srgbClr val="FFFFFF">
                  <a:alpha val="70000"/>
                </a:srgbClr>
              </a:solidFill>
              <a:latin typeface="Avenir Next LT Pro"/>
              <a:ea typeface="+mn-ea"/>
              <a:cs typeface="+mn-cs"/>
            </a:rPr>
            <a:t> and ME system</a:t>
          </a:r>
        </a:p>
        <a:p>
          <a:pPr marL="57150" lvl="1" indent="-57150" algn="l" defTabSz="444500">
            <a:lnSpc>
              <a:spcPct val="90000"/>
            </a:lnSpc>
            <a:spcBef>
              <a:spcPct val="0"/>
            </a:spcBef>
            <a:spcAft>
              <a:spcPct val="15000"/>
            </a:spcAft>
            <a:buFont typeface="Arial" panose="020B0604020202020204" pitchFamily="34" charset="0"/>
            <a:buChar char="•"/>
          </a:pPr>
          <a:r>
            <a:rPr lang="it-IT" sz="1000" kern="1200" dirty="0">
              <a:solidFill>
                <a:srgbClr val="FFFFFF">
                  <a:alpha val="70000"/>
                </a:srgbClr>
              </a:solidFill>
              <a:latin typeface="Avenir Next LT Pro"/>
              <a:ea typeface="+mn-ea"/>
              <a:cs typeface="+mn-cs"/>
            </a:rPr>
            <a:t> Safety Analysis for the </a:t>
          </a:r>
          <a:r>
            <a:rPr lang="it-IT" sz="1000" kern="1200" dirty="0" err="1">
              <a:solidFill>
                <a:srgbClr val="FFFFFF">
                  <a:alpha val="70000"/>
                </a:srgbClr>
              </a:solidFill>
              <a:latin typeface="Avenir Next LT Pro"/>
              <a:ea typeface="+mn-ea"/>
              <a:cs typeface="+mn-cs"/>
            </a:rPr>
            <a:t>integrated</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components</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seat</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belt</a:t>
          </a:r>
          <a:r>
            <a:rPr lang="it-IT" sz="1000" kern="1200" dirty="0">
              <a:solidFill>
                <a:srgbClr val="FFFFFF">
                  <a:alpha val="70000"/>
                </a:srgbClr>
              </a:solidFill>
              <a:latin typeface="Avenir Next LT Pro"/>
              <a:ea typeface="+mn-ea"/>
              <a:cs typeface="+mn-cs"/>
            </a:rPr>
            <a:t>, 2° Steering </a:t>
          </a:r>
          <a:r>
            <a:rPr lang="it-IT" sz="1000" kern="1200" dirty="0" err="1">
              <a:solidFill>
                <a:srgbClr val="FFFFFF">
                  <a:alpha val="70000"/>
                </a:srgbClr>
              </a:solidFill>
              <a:latin typeface="Avenir Next LT Pro"/>
              <a:ea typeface="+mn-ea"/>
              <a:cs typeface="+mn-cs"/>
            </a:rPr>
            <a:t>wheel</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Frontal</a:t>
          </a:r>
          <a:r>
            <a:rPr lang="it-IT" sz="1000" kern="1200" dirty="0">
              <a:solidFill>
                <a:srgbClr val="FFFFFF">
                  <a:alpha val="70000"/>
                </a:srgbClr>
              </a:solidFill>
              <a:latin typeface="Avenir Next LT Pro"/>
              <a:ea typeface="+mn-ea"/>
              <a:cs typeface="+mn-cs"/>
            </a:rPr>
            <a:t> display)</a:t>
          </a:r>
        </a:p>
        <a:p>
          <a:pPr marL="57150" lvl="1" indent="-57150" algn="l" defTabSz="444500">
            <a:lnSpc>
              <a:spcPct val="90000"/>
            </a:lnSpc>
            <a:spcBef>
              <a:spcPct val="0"/>
            </a:spcBef>
            <a:spcAft>
              <a:spcPct val="15000"/>
            </a:spcAft>
            <a:buFont typeface="Arial" panose="020B0604020202020204" pitchFamily="34" charset="0"/>
            <a:buChar char="•"/>
          </a:pPr>
          <a:r>
            <a:rPr lang="it-IT" sz="1000" kern="1200" dirty="0">
              <a:solidFill>
                <a:srgbClr val="FFFFFF">
                  <a:alpha val="70000"/>
                </a:srgbClr>
              </a:solidFill>
              <a:latin typeface="Avenir Next LT Pro"/>
              <a:ea typeface="+mn-ea"/>
              <a:cs typeface="+mn-cs"/>
            </a:rPr>
            <a:t> </a:t>
          </a:r>
          <a:r>
            <a:rPr lang="it-IT" altLang="it-IT" sz="1000" kern="1200" dirty="0" err="1">
              <a:solidFill>
                <a:srgbClr val="FFFFFF">
                  <a:alpha val="70000"/>
                </a:srgbClr>
              </a:solidFill>
              <a:latin typeface="Avenir Next LT Pro"/>
              <a:ea typeface="+mn-ea"/>
              <a:cs typeface="+mn-cs"/>
              <a:sym typeface="Wingdings" panose="05000000000000000000" pitchFamily="2" charset="2"/>
            </a:rPr>
            <a:t>Analisys</a:t>
          </a:r>
          <a:r>
            <a:rPr lang="it-IT" altLang="it-IT" sz="1000" kern="1200" dirty="0">
              <a:solidFill>
                <a:srgbClr val="FFFFFF">
                  <a:alpha val="70000"/>
                </a:srgbClr>
              </a:solidFill>
              <a:latin typeface="Avenir Next LT Pro"/>
              <a:ea typeface="+mn-ea"/>
              <a:cs typeface="+mn-cs"/>
              <a:sym typeface="Wingdings" panose="05000000000000000000" pitchFamily="2" charset="2"/>
            </a:rPr>
            <a:t> of the p</a:t>
          </a:r>
          <a:r>
            <a:rPr lang="en-GB" altLang="it-IT" sz="1000" kern="1200" dirty="0" err="1">
              <a:solidFill>
                <a:srgbClr val="FFFFFF">
                  <a:alpha val="70000"/>
                </a:srgbClr>
              </a:solidFill>
              <a:latin typeface="Avenir Next LT Pro"/>
              <a:ea typeface="+mn-ea"/>
              <a:cs typeface="+mn-cs"/>
            </a:rPr>
            <a:t>ower</a:t>
          </a:r>
          <a:r>
            <a:rPr lang="en-GB" altLang="it-IT" sz="1000" kern="1200" dirty="0">
              <a:solidFill>
                <a:srgbClr val="FFFFFF">
                  <a:alpha val="70000"/>
                </a:srgbClr>
              </a:solidFill>
              <a:latin typeface="Avenir Next LT Pro"/>
              <a:ea typeface="+mn-ea"/>
              <a:cs typeface="+mn-cs"/>
            </a:rPr>
            <a:t> consumption energy balance </a:t>
          </a:r>
          <a:endParaRPr lang="it-IT" sz="1000" kern="1200" dirty="0">
            <a:solidFill>
              <a:srgbClr val="FFFFFF">
                <a:alpha val="70000"/>
              </a:srgbClr>
            </a:solidFill>
            <a:latin typeface="Avenir Next LT Pro"/>
            <a:ea typeface="+mn-ea"/>
            <a:cs typeface="+mn-cs"/>
          </a:endParaRPr>
        </a:p>
        <a:p>
          <a:pPr marL="57150" lvl="1" indent="-57150" algn="l" defTabSz="444500">
            <a:lnSpc>
              <a:spcPct val="90000"/>
            </a:lnSpc>
            <a:spcBef>
              <a:spcPct val="0"/>
            </a:spcBef>
            <a:spcAft>
              <a:spcPct val="15000"/>
            </a:spcAft>
            <a:buFont typeface="Arial" panose="020B0604020202020204" pitchFamily="34" charset="0"/>
            <a:buChar char="•"/>
          </a:pPr>
          <a:r>
            <a:rPr lang="it-IT" sz="1000" kern="1200" dirty="0">
              <a:solidFill>
                <a:srgbClr val="FFFFFF">
                  <a:alpha val="70000"/>
                </a:srgbClr>
              </a:solidFill>
              <a:latin typeface="Avenir Next LT Pro"/>
              <a:ea typeface="+mn-ea"/>
              <a:cs typeface="+mn-cs"/>
            </a:rPr>
            <a:t> </a:t>
          </a:r>
          <a:r>
            <a:rPr lang="en-GB" altLang="it-IT" sz="1000" kern="1200" dirty="0">
              <a:solidFill>
                <a:srgbClr val="FFFFFF">
                  <a:alpha val="70000"/>
                </a:srgbClr>
              </a:solidFill>
              <a:latin typeface="Avenir Next LT Pro"/>
              <a:ea typeface="+mn-ea"/>
              <a:cs typeface="+mn-cs"/>
            </a:rPr>
            <a:t>Development of  ME LAN Ethernet communication between SW main components</a:t>
          </a:r>
          <a:endParaRPr lang="it-IT" sz="1000" kern="1200" dirty="0">
            <a:solidFill>
              <a:srgbClr val="FFFFFF">
                <a:alpha val="70000"/>
              </a:srgbClr>
            </a:solidFill>
            <a:latin typeface="Avenir Next LT Pro"/>
            <a:ea typeface="+mn-ea"/>
            <a:cs typeface="+mn-cs"/>
          </a:endParaRPr>
        </a:p>
        <a:p>
          <a:pPr marL="57150" lvl="1" indent="-57150" algn="l" defTabSz="444500">
            <a:lnSpc>
              <a:spcPct val="90000"/>
            </a:lnSpc>
            <a:spcBef>
              <a:spcPct val="0"/>
            </a:spcBef>
            <a:spcAft>
              <a:spcPct val="15000"/>
            </a:spcAft>
            <a:buFont typeface="Arial" panose="020B0604020202020204" pitchFamily="34" charset="0"/>
            <a:buChar char="•"/>
          </a:pPr>
          <a:r>
            <a:rPr lang="en-GB" altLang="it-IT" sz="1000" kern="1200" dirty="0">
              <a:solidFill>
                <a:srgbClr val="FFFFFF">
                  <a:alpha val="70000"/>
                </a:srgbClr>
              </a:solidFill>
              <a:latin typeface="Avenir Next LT Pro"/>
              <a:ea typeface="+mn-ea"/>
              <a:cs typeface="+mn-cs"/>
            </a:rPr>
            <a:t> Data logger management</a:t>
          </a:r>
          <a:endParaRPr lang="it-IT" sz="1000" kern="1200" dirty="0">
            <a:solidFill>
              <a:srgbClr val="FFFFFF">
                <a:alpha val="70000"/>
              </a:srgbClr>
            </a:solidFill>
            <a:latin typeface="Avenir Next LT Pro"/>
            <a:ea typeface="+mn-ea"/>
            <a:cs typeface="+mn-cs"/>
          </a:endParaRPr>
        </a:p>
      </dsp:txBody>
      <dsp:txXfrm>
        <a:off x="133823" y="1732129"/>
        <a:ext cx="2013417" cy="2466394"/>
      </dsp:txXfrm>
    </dsp:sp>
    <dsp:sp modelId="{0AA7A35A-0E25-496E-8863-45A0153270B7}">
      <dsp:nvSpPr>
        <dsp:cNvPr id="0" name=""/>
        <dsp:cNvSpPr/>
      </dsp:nvSpPr>
      <dsp:spPr>
        <a:xfrm rot="21575431">
          <a:off x="2450935" y="730989"/>
          <a:ext cx="223765" cy="343377"/>
        </a:xfrm>
        <a:prstGeom prst="rightArrow">
          <a:avLst>
            <a:gd name="adj1" fmla="val 60000"/>
            <a:gd name="adj2" fmla="val 50000"/>
          </a:avLst>
        </a:prstGeom>
        <a:solidFill>
          <a:srgbClr val="20153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solidFill>
              <a:srgbClr val="FFFFFF"/>
            </a:solidFill>
            <a:latin typeface="Arial" panose="020B0604020202020204"/>
            <a:ea typeface="+mn-ea"/>
            <a:cs typeface="+mn-cs"/>
          </a:endParaRPr>
        </a:p>
      </dsp:txBody>
      <dsp:txXfrm>
        <a:off x="2450936" y="799904"/>
        <a:ext cx="156636" cy="206027"/>
      </dsp:txXfrm>
    </dsp:sp>
    <dsp:sp modelId="{4622360D-3841-45EF-A11A-A2F8C87003F5}">
      <dsp:nvSpPr>
        <dsp:cNvPr id="0" name=""/>
        <dsp:cNvSpPr/>
      </dsp:nvSpPr>
      <dsp:spPr>
        <a:xfrm>
          <a:off x="2866492" y="260211"/>
          <a:ext cx="1859949" cy="1267299"/>
        </a:xfrm>
        <a:prstGeom prst="roundRect">
          <a:avLst>
            <a:gd name="adj" fmla="val 10000"/>
          </a:avLst>
        </a:prstGeom>
        <a:blipFill rotWithShape="1">
          <a:blip xmlns:r="http://schemas.openxmlformats.org/officeDocument/2006/relationships" r:embed="rId2"/>
          <a:srcRect/>
          <a:stretch>
            <a:fillRect t="-5000" b="-5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7192E10-8063-4DAD-87B4-5905A06AE861}">
      <dsp:nvSpPr>
        <dsp:cNvPr id="0" name=""/>
        <dsp:cNvSpPr/>
      </dsp:nvSpPr>
      <dsp:spPr>
        <a:xfrm>
          <a:off x="2878940" y="1642034"/>
          <a:ext cx="1922655" cy="2635259"/>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it-IT" sz="1400" kern="1200" dirty="0">
              <a:solidFill>
                <a:schemeClr val="tx1"/>
              </a:solidFill>
              <a:latin typeface="Arial" panose="020B0604020202020204"/>
              <a:ea typeface="+mn-ea"/>
              <a:cs typeface="+mn-cs"/>
            </a:rPr>
            <a:t>HMI </a:t>
          </a:r>
          <a:r>
            <a:rPr lang="it-IT" sz="1400" kern="1200" dirty="0" err="1">
              <a:solidFill>
                <a:schemeClr val="tx1"/>
              </a:solidFill>
              <a:latin typeface="Arial" panose="020B0604020202020204"/>
              <a:ea typeface="+mn-ea"/>
              <a:cs typeface="+mn-cs"/>
            </a:rPr>
            <a:t>components</a:t>
          </a:r>
          <a:r>
            <a:rPr lang="it-IT" sz="1400" kern="1200" dirty="0">
              <a:solidFill>
                <a:schemeClr val="tx1"/>
              </a:solidFill>
              <a:latin typeface="Arial" panose="020B0604020202020204"/>
              <a:ea typeface="+mn-ea"/>
              <a:cs typeface="+mn-cs"/>
            </a:rPr>
            <a:t> Test &amp; Integration</a:t>
          </a:r>
        </a:p>
        <a:p>
          <a:pPr marL="0" lvl="0" indent="0" algn="l" defTabSz="622300">
            <a:lnSpc>
              <a:spcPct val="90000"/>
            </a:lnSpc>
            <a:spcBef>
              <a:spcPct val="0"/>
            </a:spcBef>
            <a:spcAft>
              <a:spcPct val="35000"/>
            </a:spcAft>
            <a:buNone/>
          </a:pPr>
          <a:endParaRPr lang="it-IT" sz="1050" kern="1200" dirty="0">
            <a:solidFill>
              <a:srgbClr val="FFFFFF"/>
            </a:solidFill>
            <a:latin typeface="Arial" panose="020B0604020202020204"/>
            <a:ea typeface="+mn-ea"/>
            <a:cs typeface="+mn-cs"/>
          </a:endParaRPr>
        </a:p>
        <a:p>
          <a:pPr marL="57150" lvl="1" indent="-57150" algn="l" defTabSz="444500">
            <a:lnSpc>
              <a:spcPct val="90000"/>
            </a:lnSpc>
            <a:spcBef>
              <a:spcPct val="0"/>
            </a:spcBef>
            <a:spcAft>
              <a:spcPct val="15000"/>
            </a:spcAft>
            <a:buFont typeface="Arial" panose="020B0604020202020204" pitchFamily="34" charset="0"/>
            <a:buChar char="•"/>
          </a:pPr>
          <a:r>
            <a:rPr lang="it-IT" sz="1000" kern="1200" dirty="0">
              <a:solidFill>
                <a:srgbClr val="FFFFFF">
                  <a:alpha val="70000"/>
                </a:srgbClr>
              </a:solidFill>
              <a:latin typeface="Avenir Next LT Pro"/>
              <a:ea typeface="+mn-ea"/>
              <a:cs typeface="+mn-cs"/>
            </a:rPr>
            <a:t>Test in </a:t>
          </a:r>
          <a:r>
            <a:rPr lang="it-IT" sz="1000" kern="1200" dirty="0" err="1">
              <a:solidFill>
                <a:srgbClr val="FFFFFF">
                  <a:alpha val="70000"/>
                </a:srgbClr>
              </a:solidFill>
              <a:latin typeface="Avenir Next LT Pro"/>
              <a:ea typeface="+mn-ea"/>
              <a:cs typeface="+mn-cs"/>
            </a:rPr>
            <a:t>Laboratory</a:t>
          </a:r>
          <a:r>
            <a:rPr lang="it-IT" sz="1000" kern="1200" dirty="0">
              <a:solidFill>
                <a:srgbClr val="FFFFFF">
                  <a:alpha val="70000"/>
                </a:srgbClr>
              </a:solidFill>
              <a:latin typeface="Avenir Next LT Pro"/>
              <a:ea typeface="+mn-ea"/>
              <a:cs typeface="+mn-cs"/>
            </a:rPr>
            <a:t> of </a:t>
          </a:r>
          <a:r>
            <a:rPr lang="it-IT" sz="1000" kern="1200" dirty="0" err="1">
              <a:solidFill>
                <a:srgbClr val="FFFFFF">
                  <a:alpha val="70000"/>
                </a:srgbClr>
              </a:solidFill>
              <a:latin typeface="Avenir Next LT Pro"/>
              <a:ea typeface="+mn-ea"/>
              <a:cs typeface="+mn-cs"/>
            </a:rPr>
            <a:t>each</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components</a:t>
          </a:r>
          <a:endParaRPr lang="it-IT" sz="1000" kern="1200" dirty="0">
            <a:solidFill>
              <a:srgbClr val="FFFFFF">
                <a:alpha val="70000"/>
              </a:srgbClr>
            </a:solidFill>
            <a:latin typeface="Avenir Next LT Pro"/>
            <a:ea typeface="+mn-ea"/>
            <a:cs typeface="+mn-cs"/>
          </a:endParaRPr>
        </a:p>
        <a:p>
          <a:pPr marL="57150" lvl="1" indent="-57150" algn="l" defTabSz="444500">
            <a:lnSpc>
              <a:spcPct val="90000"/>
            </a:lnSpc>
            <a:spcBef>
              <a:spcPct val="0"/>
            </a:spcBef>
            <a:spcAft>
              <a:spcPct val="15000"/>
            </a:spcAft>
            <a:buFont typeface="Arial" panose="020B0604020202020204" pitchFamily="34" charset="0"/>
            <a:buChar char="•"/>
          </a:pPr>
          <a:r>
            <a:rPr lang="en-GB" altLang="it-IT" sz="1000" kern="1200" dirty="0">
              <a:solidFill>
                <a:srgbClr val="FFFFFF">
                  <a:alpha val="70000"/>
                </a:srgbClr>
              </a:solidFill>
              <a:latin typeface="Avenir Next LT Pro"/>
              <a:ea typeface="+mn-ea"/>
              <a:cs typeface="+mn-cs"/>
            </a:rPr>
            <a:t>Development SW to emulate other main modules (DL, AS) to provide the automatic </a:t>
          </a:r>
          <a:r>
            <a:rPr lang="en-GB" altLang="it-IT" sz="1000" kern="1200" dirty="0" err="1">
              <a:solidFill>
                <a:srgbClr val="FFFFFF">
                  <a:alpha val="70000"/>
                </a:srgbClr>
              </a:solidFill>
              <a:latin typeface="Avenir Next LT Pro"/>
              <a:ea typeface="+mn-ea"/>
              <a:cs typeface="+mn-cs"/>
            </a:rPr>
            <a:t>sw</a:t>
          </a:r>
          <a:r>
            <a:rPr lang="en-GB" altLang="it-IT" sz="1000" kern="1200" dirty="0">
              <a:solidFill>
                <a:srgbClr val="FFFFFF">
                  <a:alpha val="70000"/>
                </a:srgbClr>
              </a:solidFill>
              <a:latin typeface="Avenir Next LT Pro"/>
              <a:ea typeface="+mn-ea"/>
              <a:cs typeface="+mn-cs"/>
            </a:rPr>
            <a:t> tool chain for the Italy and Sweden trials</a:t>
          </a:r>
          <a:endParaRPr lang="it-IT" sz="1000" kern="1200" dirty="0">
            <a:solidFill>
              <a:srgbClr val="FFFFFF">
                <a:alpha val="70000"/>
              </a:srgbClr>
            </a:solidFill>
            <a:latin typeface="Avenir Next LT Pro"/>
            <a:ea typeface="+mn-ea"/>
            <a:cs typeface="+mn-cs"/>
          </a:endParaRPr>
        </a:p>
        <a:p>
          <a:pPr marL="57150" lvl="1" indent="-57150" algn="l" defTabSz="444500">
            <a:lnSpc>
              <a:spcPct val="90000"/>
            </a:lnSpc>
            <a:spcBef>
              <a:spcPct val="0"/>
            </a:spcBef>
            <a:spcAft>
              <a:spcPct val="15000"/>
            </a:spcAft>
            <a:buFont typeface="Arial" panose="020B0604020202020204" pitchFamily="34" charset="0"/>
            <a:buChar char="•"/>
          </a:pPr>
          <a:r>
            <a:rPr lang="it-IT" sz="1000" kern="1200" dirty="0">
              <a:solidFill>
                <a:srgbClr val="FFFFFF">
                  <a:alpha val="70000"/>
                </a:srgbClr>
              </a:solidFill>
              <a:latin typeface="Avenir Next LT Pro"/>
              <a:ea typeface="+mn-ea"/>
              <a:cs typeface="+mn-cs"/>
            </a:rPr>
            <a:t>Installation </a:t>
          </a:r>
          <a:r>
            <a:rPr lang="it-IT" sz="1000" kern="1200" dirty="0" err="1">
              <a:solidFill>
                <a:srgbClr val="FFFFFF">
                  <a:alpha val="70000"/>
                </a:srgbClr>
              </a:solidFill>
              <a:latin typeface="Avenir Next LT Pro"/>
              <a:ea typeface="+mn-ea"/>
              <a:cs typeface="+mn-cs"/>
            </a:rPr>
            <a:t>phase</a:t>
          </a:r>
          <a:r>
            <a:rPr lang="it-IT" sz="1000" kern="1200" dirty="0">
              <a:solidFill>
                <a:srgbClr val="FFFFFF">
                  <a:alpha val="70000"/>
                </a:srgbClr>
              </a:solidFill>
              <a:latin typeface="Avenir Next LT Pro"/>
              <a:ea typeface="+mn-ea"/>
              <a:cs typeface="+mn-cs"/>
            </a:rPr>
            <a:t> on </a:t>
          </a:r>
          <a:r>
            <a:rPr lang="it-IT" sz="1000" kern="1200" dirty="0" err="1">
              <a:solidFill>
                <a:srgbClr val="FFFFFF">
                  <a:alpha val="70000"/>
                </a:srgbClr>
              </a:solidFill>
              <a:latin typeface="Avenir Next LT Pro"/>
              <a:ea typeface="+mn-ea"/>
              <a:cs typeface="+mn-cs"/>
            </a:rPr>
            <a:t>vehicle</a:t>
          </a:r>
          <a:r>
            <a:rPr lang="it-IT" sz="1000" kern="1200" dirty="0">
              <a:solidFill>
                <a:srgbClr val="FFFFFF">
                  <a:alpha val="70000"/>
                </a:srgbClr>
              </a:solidFill>
              <a:latin typeface="Avenir Next LT Pro"/>
              <a:ea typeface="+mn-ea"/>
              <a:cs typeface="+mn-cs"/>
            </a:rPr>
            <a:t> of the HMI </a:t>
          </a:r>
          <a:r>
            <a:rPr lang="it-IT" sz="1000" kern="1200" dirty="0" err="1">
              <a:solidFill>
                <a:srgbClr val="FFFFFF">
                  <a:alpha val="70000"/>
                </a:srgbClr>
              </a:solidFill>
              <a:latin typeface="Avenir Next LT Pro"/>
              <a:ea typeface="+mn-ea"/>
              <a:cs typeface="+mn-cs"/>
            </a:rPr>
            <a:t>components</a:t>
          </a:r>
          <a:r>
            <a:rPr lang="it-IT" sz="1000" kern="1200" dirty="0">
              <a:solidFill>
                <a:srgbClr val="FFFFFF">
                  <a:alpha val="70000"/>
                </a:srgbClr>
              </a:solidFill>
              <a:latin typeface="Avenir Next LT Pro"/>
              <a:ea typeface="+mn-ea"/>
              <a:cs typeface="+mn-cs"/>
            </a:rPr>
            <a:t> in </a:t>
          </a:r>
          <a:r>
            <a:rPr lang="it-IT" sz="1000" kern="1200" dirty="0" err="1">
              <a:solidFill>
                <a:srgbClr val="FFFFFF">
                  <a:alpha val="70000"/>
                </a:srgbClr>
              </a:solidFill>
              <a:latin typeface="Avenir Next LT Pro"/>
              <a:ea typeface="+mn-ea"/>
              <a:cs typeface="+mn-cs"/>
            </a:rPr>
            <a:t>collaboration</a:t>
          </a:r>
          <a:r>
            <a:rPr lang="it-IT" sz="1000" kern="1200" dirty="0">
              <a:solidFill>
                <a:srgbClr val="FFFFFF">
                  <a:alpha val="70000"/>
                </a:srgbClr>
              </a:solidFill>
              <a:latin typeface="Avenir Next LT Pro"/>
              <a:ea typeface="+mn-ea"/>
              <a:cs typeface="+mn-cs"/>
            </a:rPr>
            <a:t> with FCA </a:t>
          </a:r>
          <a:r>
            <a:rPr lang="it-IT" sz="1000" kern="1200" dirty="0" err="1">
              <a:solidFill>
                <a:srgbClr val="FFFFFF">
                  <a:alpha val="70000"/>
                </a:srgbClr>
              </a:solidFill>
              <a:latin typeface="Avenir Next LT Pro"/>
              <a:ea typeface="+mn-ea"/>
              <a:cs typeface="+mn-cs"/>
            </a:rPr>
            <a:t>department</a:t>
          </a:r>
          <a:endParaRPr lang="it-IT" sz="1000" kern="1200" dirty="0">
            <a:solidFill>
              <a:srgbClr val="FFFFFF">
                <a:alpha val="70000"/>
              </a:srgbClr>
            </a:solidFill>
            <a:latin typeface="Avenir Next LT Pro"/>
            <a:ea typeface="+mn-ea"/>
            <a:cs typeface="+mn-cs"/>
          </a:endParaRPr>
        </a:p>
      </dsp:txBody>
      <dsp:txXfrm>
        <a:off x="2935253" y="1698347"/>
        <a:ext cx="1810029" cy="2522633"/>
      </dsp:txXfrm>
    </dsp:sp>
    <dsp:sp modelId="{83F7A06C-75E5-4FB1-B92C-E19361493814}">
      <dsp:nvSpPr>
        <dsp:cNvPr id="0" name=""/>
        <dsp:cNvSpPr/>
      </dsp:nvSpPr>
      <dsp:spPr>
        <a:xfrm rot="187468">
          <a:off x="4990001" y="794532"/>
          <a:ext cx="264148" cy="343377"/>
        </a:xfrm>
        <a:prstGeom prst="rightArrow">
          <a:avLst>
            <a:gd name="adj1" fmla="val 60000"/>
            <a:gd name="adj2" fmla="val 50000"/>
          </a:avLst>
        </a:prstGeom>
        <a:solidFill>
          <a:srgbClr val="20153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it-IT" sz="1500" kern="1200">
            <a:solidFill>
              <a:srgbClr val="FFFFFF"/>
            </a:solidFill>
            <a:latin typeface="Arial" panose="020B0604020202020204"/>
            <a:ea typeface="+mn-ea"/>
            <a:cs typeface="+mn-cs"/>
          </a:endParaRPr>
        </a:p>
      </dsp:txBody>
      <dsp:txXfrm>
        <a:off x="4990060" y="861047"/>
        <a:ext cx="184904" cy="206027"/>
      </dsp:txXfrm>
    </dsp:sp>
    <dsp:sp modelId="{FAF40186-3698-46FE-BF28-49E59375FE7B}">
      <dsp:nvSpPr>
        <dsp:cNvPr id="0" name=""/>
        <dsp:cNvSpPr/>
      </dsp:nvSpPr>
      <dsp:spPr>
        <a:xfrm>
          <a:off x="5480029" y="471041"/>
          <a:ext cx="1787740" cy="1127024"/>
        </a:xfrm>
        <a:prstGeom prst="roundRect">
          <a:avLst>
            <a:gd name="adj" fmla="val 10000"/>
          </a:avLst>
        </a:prstGeom>
        <a:blipFill rotWithShape="1">
          <a:blip xmlns:r="http://schemas.openxmlformats.org/officeDocument/2006/relationships" r:embed="rId3"/>
          <a:srcRect/>
          <a:stretch>
            <a:fillRect l="-9000" r="-9000"/>
          </a:stretch>
        </a:blip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FE24DBB1-AE36-46E4-958A-C629DCCF69C5}">
      <dsp:nvSpPr>
        <dsp:cNvPr id="0" name=""/>
        <dsp:cNvSpPr/>
      </dsp:nvSpPr>
      <dsp:spPr>
        <a:xfrm>
          <a:off x="5411615" y="1616007"/>
          <a:ext cx="1949121" cy="2611980"/>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it-IT" sz="1400" kern="1200" dirty="0">
              <a:solidFill>
                <a:schemeClr val="tx1"/>
              </a:solidFill>
              <a:latin typeface="Arial" panose="020B0604020202020204"/>
              <a:ea typeface="+mn-ea"/>
              <a:cs typeface="+mn-cs"/>
            </a:rPr>
            <a:t>HMI Module </a:t>
          </a:r>
          <a:r>
            <a:rPr lang="it-IT" sz="1400" kern="1200" dirty="0" err="1">
              <a:solidFill>
                <a:schemeClr val="tx1"/>
              </a:solidFill>
              <a:latin typeface="Arial" panose="020B0604020202020204"/>
              <a:ea typeface="+mn-ea"/>
              <a:cs typeface="+mn-cs"/>
            </a:rPr>
            <a:t>Implememtation</a:t>
          </a:r>
          <a:endParaRPr lang="it-IT" sz="1400" kern="1200" dirty="0">
            <a:solidFill>
              <a:schemeClr val="tx1"/>
            </a:solidFill>
            <a:latin typeface="Arial" panose="020B0604020202020204"/>
            <a:ea typeface="+mn-ea"/>
            <a:cs typeface="+mn-cs"/>
          </a:endParaRPr>
        </a:p>
        <a:p>
          <a:pPr marL="0" lvl="0" indent="0" algn="ctr" defTabSz="622300">
            <a:lnSpc>
              <a:spcPct val="90000"/>
            </a:lnSpc>
            <a:spcBef>
              <a:spcPct val="0"/>
            </a:spcBef>
            <a:spcAft>
              <a:spcPct val="35000"/>
            </a:spcAft>
            <a:buNone/>
          </a:pPr>
          <a:endParaRPr lang="it-IT" sz="1400" kern="1200" dirty="0">
            <a:solidFill>
              <a:srgbClr val="FFFFFF"/>
            </a:solidFill>
            <a:latin typeface="Arial" panose="020B0604020202020204"/>
            <a:ea typeface="+mn-ea"/>
            <a:cs typeface="+mn-cs"/>
          </a:endParaRPr>
        </a:p>
        <a:p>
          <a:pPr marL="57150" lvl="1" indent="-57150" algn="l" defTabSz="444500">
            <a:lnSpc>
              <a:spcPct val="90000"/>
            </a:lnSpc>
            <a:spcBef>
              <a:spcPct val="0"/>
            </a:spcBef>
            <a:spcAft>
              <a:spcPct val="15000"/>
            </a:spcAft>
            <a:buChar char="•"/>
          </a:pPr>
          <a:r>
            <a:rPr lang="it-IT" sz="1000" kern="1200" dirty="0" err="1">
              <a:solidFill>
                <a:srgbClr val="FFFFFF">
                  <a:alpha val="70000"/>
                </a:srgbClr>
              </a:solidFill>
              <a:latin typeface="Avenir Next LT Pro"/>
              <a:ea typeface="+mn-ea"/>
              <a:cs typeface="+mn-cs"/>
            </a:rPr>
            <a:t>Realize</a:t>
          </a:r>
          <a:r>
            <a:rPr lang="it-IT" sz="1000" kern="1200" dirty="0">
              <a:solidFill>
                <a:srgbClr val="FFFFFF">
                  <a:alpha val="70000"/>
                </a:srgbClr>
              </a:solidFill>
              <a:latin typeface="Avenir Next LT Pro"/>
              <a:ea typeface="+mn-ea"/>
              <a:cs typeface="+mn-cs"/>
            </a:rPr>
            <a:t> «activity </a:t>
          </a:r>
          <a:r>
            <a:rPr lang="it-IT" sz="1000" kern="1200" dirty="0" err="1">
              <a:solidFill>
                <a:srgbClr val="FFFFFF">
                  <a:alpha val="70000"/>
                </a:srgbClr>
              </a:solidFill>
              <a:latin typeface="Avenir Next LT Pro"/>
              <a:ea typeface="+mn-ea"/>
              <a:cs typeface="+mn-cs"/>
            </a:rPr>
            <a:t>diagram</a:t>
          </a:r>
          <a:r>
            <a:rPr lang="it-IT" sz="1000" kern="1200" dirty="0">
              <a:solidFill>
                <a:srgbClr val="FFFFFF">
                  <a:alpha val="70000"/>
                </a:srgbClr>
              </a:solidFill>
              <a:latin typeface="Avenir Next LT Pro"/>
              <a:ea typeface="+mn-ea"/>
              <a:cs typeface="+mn-cs"/>
            </a:rPr>
            <a:t>» of the </a:t>
          </a:r>
          <a:r>
            <a:rPr lang="it-IT" sz="1000" kern="1200" dirty="0" err="1">
              <a:solidFill>
                <a:srgbClr val="FFFFFF">
                  <a:alpha val="70000"/>
                </a:srgbClr>
              </a:solidFill>
              <a:latin typeface="Avenir Next LT Pro"/>
              <a:ea typeface="+mn-ea"/>
              <a:cs typeface="+mn-cs"/>
            </a:rPr>
            <a:t>sequence</a:t>
          </a:r>
          <a:r>
            <a:rPr lang="it-IT" sz="1000" kern="1200" dirty="0">
              <a:solidFill>
                <a:srgbClr val="FFFFFF">
                  <a:alpha val="70000"/>
                </a:srgbClr>
              </a:solidFill>
              <a:latin typeface="Avenir Next LT Pro"/>
              <a:ea typeface="+mn-ea"/>
              <a:cs typeface="+mn-cs"/>
            </a:rPr>
            <a:t> for </a:t>
          </a:r>
          <a:r>
            <a:rPr lang="it-IT" sz="1000" kern="1200" dirty="0" err="1">
              <a:solidFill>
                <a:srgbClr val="FFFFFF">
                  <a:alpha val="70000"/>
                </a:srgbClr>
              </a:solidFill>
              <a:latin typeface="Avenir Next LT Pro"/>
              <a:ea typeface="+mn-ea"/>
              <a:cs typeface="+mn-cs"/>
            </a:rPr>
            <a:t>each</a:t>
          </a:r>
          <a:r>
            <a:rPr lang="it-IT" sz="1000" kern="1200" dirty="0">
              <a:solidFill>
                <a:srgbClr val="FFFFFF">
                  <a:alpha val="70000"/>
                </a:srgbClr>
              </a:solidFill>
              <a:latin typeface="Avenir Next LT Pro"/>
              <a:ea typeface="+mn-ea"/>
              <a:cs typeface="+mn-cs"/>
            </a:rPr>
            <a:t> UC</a:t>
          </a:r>
        </a:p>
        <a:p>
          <a:pPr marL="57150" lvl="1" indent="-57150" algn="l" defTabSz="444500">
            <a:lnSpc>
              <a:spcPct val="90000"/>
            </a:lnSpc>
            <a:spcBef>
              <a:spcPct val="0"/>
            </a:spcBef>
            <a:spcAft>
              <a:spcPct val="15000"/>
            </a:spcAft>
            <a:buChar char="•"/>
          </a:pPr>
          <a:r>
            <a:rPr lang="it-IT" sz="1000" kern="1200" dirty="0">
              <a:solidFill>
                <a:srgbClr val="FFFFFF">
                  <a:alpha val="70000"/>
                </a:srgbClr>
              </a:solidFill>
              <a:latin typeface="Avenir Next LT Pro"/>
              <a:ea typeface="+mn-ea"/>
              <a:cs typeface="+mn-cs"/>
            </a:rPr>
            <a:t>Development the LAN </a:t>
          </a:r>
          <a:r>
            <a:rPr lang="it-IT" sz="1000" kern="1200" dirty="0" err="1">
              <a:solidFill>
                <a:srgbClr val="FFFFFF">
                  <a:alpha val="70000"/>
                </a:srgbClr>
              </a:solidFill>
              <a:latin typeface="Avenir Next LT Pro"/>
              <a:ea typeface="+mn-ea"/>
              <a:cs typeface="+mn-cs"/>
            </a:rPr>
            <a:t>communication</a:t>
          </a:r>
          <a:r>
            <a:rPr lang="it-IT" sz="1000" kern="1200" dirty="0">
              <a:solidFill>
                <a:srgbClr val="FFFFFF">
                  <a:alpha val="70000"/>
                </a:srgbClr>
              </a:solidFill>
              <a:latin typeface="Avenir Next LT Pro"/>
              <a:ea typeface="+mn-ea"/>
              <a:cs typeface="+mn-cs"/>
            </a:rPr>
            <a:t> </a:t>
          </a:r>
          <a:r>
            <a:rPr lang="it-IT" sz="1000" kern="1200" dirty="0" err="1">
              <a:solidFill>
                <a:srgbClr val="FFFFFF">
                  <a:alpha val="70000"/>
                </a:srgbClr>
              </a:solidFill>
              <a:latin typeface="Avenir Next LT Pro"/>
              <a:ea typeface="+mn-ea"/>
              <a:cs typeface="+mn-cs"/>
            </a:rPr>
            <a:t>protocol</a:t>
          </a:r>
          <a:r>
            <a:rPr lang="it-IT" sz="1000" kern="1200" dirty="0">
              <a:solidFill>
                <a:srgbClr val="FFFFFF">
                  <a:alpha val="70000"/>
                </a:srgbClr>
              </a:solidFill>
              <a:latin typeface="Avenir Next LT Pro"/>
              <a:ea typeface="+mn-ea"/>
              <a:cs typeface="+mn-cs"/>
            </a:rPr>
            <a:t> for </a:t>
          </a:r>
          <a:r>
            <a:rPr lang="it-IT" sz="1000" kern="1200" dirty="0" err="1">
              <a:solidFill>
                <a:srgbClr val="FFFFFF">
                  <a:alpha val="70000"/>
                </a:srgbClr>
              </a:solidFill>
              <a:latin typeface="Avenir Next LT Pro"/>
              <a:ea typeface="+mn-ea"/>
              <a:cs typeface="+mn-cs"/>
            </a:rPr>
            <a:t>all</a:t>
          </a:r>
          <a:r>
            <a:rPr lang="it-IT" sz="1000" kern="1200" dirty="0">
              <a:solidFill>
                <a:srgbClr val="FFFFFF">
                  <a:alpha val="70000"/>
                </a:srgbClr>
              </a:solidFill>
              <a:latin typeface="Avenir Next LT Pro"/>
              <a:ea typeface="+mn-ea"/>
              <a:cs typeface="+mn-cs"/>
            </a:rPr>
            <a:t> ME </a:t>
          </a:r>
          <a:r>
            <a:rPr lang="it-IT" sz="1000" kern="1200" dirty="0" err="1">
              <a:solidFill>
                <a:srgbClr val="FFFFFF">
                  <a:alpha val="70000"/>
                </a:srgbClr>
              </a:solidFill>
              <a:latin typeface="Avenir Next LT Pro"/>
              <a:ea typeface="+mn-ea"/>
              <a:cs typeface="+mn-cs"/>
            </a:rPr>
            <a:t>modules</a:t>
          </a:r>
          <a:endParaRPr lang="it-IT" sz="1000" kern="1200" dirty="0">
            <a:solidFill>
              <a:srgbClr val="FFFFFF">
                <a:alpha val="70000"/>
              </a:srgbClr>
            </a:solidFill>
            <a:latin typeface="Avenir Next LT Pro"/>
            <a:ea typeface="+mn-ea"/>
            <a:cs typeface="+mn-cs"/>
          </a:endParaRPr>
        </a:p>
        <a:p>
          <a:pPr marL="57150" lvl="1" indent="-57150" algn="l" defTabSz="444500">
            <a:lnSpc>
              <a:spcPct val="90000"/>
            </a:lnSpc>
            <a:spcBef>
              <a:spcPct val="0"/>
            </a:spcBef>
            <a:spcAft>
              <a:spcPct val="15000"/>
            </a:spcAft>
            <a:buChar char="•"/>
          </a:pPr>
          <a:r>
            <a:rPr lang="it-IT" sz="1000" kern="1200" dirty="0">
              <a:solidFill>
                <a:srgbClr val="FFFFFF">
                  <a:alpha val="70000"/>
                </a:srgbClr>
              </a:solidFill>
              <a:latin typeface="Avenir Next LT Pro"/>
              <a:ea typeface="+mn-ea"/>
              <a:cs typeface="+mn-cs"/>
            </a:rPr>
            <a:t>Development of the HMI </a:t>
          </a:r>
          <a:r>
            <a:rPr lang="it-IT" sz="1000" kern="1200" dirty="0" err="1">
              <a:solidFill>
                <a:srgbClr val="FFFFFF">
                  <a:alpha val="70000"/>
                </a:srgbClr>
              </a:solidFill>
              <a:latin typeface="Avenir Next LT Pro"/>
              <a:ea typeface="+mn-ea"/>
              <a:cs typeface="+mn-cs"/>
            </a:rPr>
            <a:t>function</a:t>
          </a:r>
          <a:r>
            <a:rPr lang="it-IT" sz="1000" kern="1200" dirty="0">
              <a:solidFill>
                <a:srgbClr val="FFFFFF">
                  <a:alpha val="70000"/>
                </a:srgbClr>
              </a:solidFill>
              <a:latin typeface="Avenir Next LT Pro"/>
              <a:ea typeface="+mn-ea"/>
              <a:cs typeface="+mn-cs"/>
            </a:rPr>
            <a:t> routine for </a:t>
          </a:r>
          <a:r>
            <a:rPr lang="it-IT" sz="1000" kern="1200" dirty="0" err="1">
              <a:solidFill>
                <a:srgbClr val="FFFFFF">
                  <a:alpha val="70000"/>
                </a:srgbClr>
              </a:solidFill>
              <a:latin typeface="Avenir Next LT Pro"/>
              <a:ea typeface="+mn-ea"/>
              <a:cs typeface="+mn-cs"/>
            </a:rPr>
            <a:t>each</a:t>
          </a:r>
          <a:r>
            <a:rPr lang="it-IT" sz="1000" kern="1200" dirty="0">
              <a:solidFill>
                <a:srgbClr val="FFFFFF">
                  <a:alpha val="70000"/>
                </a:srgbClr>
              </a:solidFill>
              <a:latin typeface="Avenir Next LT Pro"/>
              <a:ea typeface="+mn-ea"/>
              <a:cs typeface="+mn-cs"/>
            </a:rPr>
            <a:t> UC</a:t>
          </a:r>
        </a:p>
        <a:p>
          <a:pPr marL="57150" lvl="1" indent="-57150" algn="l" defTabSz="444500">
            <a:lnSpc>
              <a:spcPct val="90000"/>
            </a:lnSpc>
            <a:spcBef>
              <a:spcPct val="0"/>
            </a:spcBef>
            <a:spcAft>
              <a:spcPct val="15000"/>
            </a:spcAft>
            <a:buChar char="•"/>
          </a:pPr>
          <a:r>
            <a:rPr lang="en-US" sz="1000" kern="1200" dirty="0">
              <a:solidFill>
                <a:srgbClr val="FFFFFF">
                  <a:alpha val="70000"/>
                </a:srgbClr>
              </a:solidFill>
              <a:latin typeface="Avenir Next LT Pro"/>
              <a:ea typeface="+mn-ea"/>
              <a:cs typeface="+mn-cs"/>
            </a:rPr>
            <a:t>implement a automatic procedure to reproduce the test sequences automatically and repetitively during the road tests</a:t>
          </a:r>
          <a:endParaRPr lang="it-IT" sz="1000" kern="1200" dirty="0">
            <a:solidFill>
              <a:srgbClr val="FFFFFF">
                <a:alpha val="70000"/>
              </a:srgbClr>
            </a:solidFill>
            <a:latin typeface="Avenir Next LT Pro"/>
            <a:ea typeface="+mn-ea"/>
            <a:cs typeface="+mn-cs"/>
          </a:endParaRPr>
        </a:p>
      </dsp:txBody>
      <dsp:txXfrm>
        <a:off x="5468703" y="1673095"/>
        <a:ext cx="1834945" cy="24978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0A4A3-85CC-4AA9-8219-23750C6DB2AF}">
      <dsp:nvSpPr>
        <dsp:cNvPr id="0" name=""/>
        <dsp:cNvSpPr/>
      </dsp:nvSpPr>
      <dsp:spPr>
        <a:xfrm>
          <a:off x="-5044549" y="-772852"/>
          <a:ext cx="6007637" cy="6007637"/>
        </a:xfrm>
        <a:prstGeom prst="blockArc">
          <a:avLst>
            <a:gd name="adj1" fmla="val 18900000"/>
            <a:gd name="adj2" fmla="val 2700000"/>
            <a:gd name="adj3" fmla="val 360"/>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663687-68BD-4341-9C00-BDE359C4C145}">
      <dsp:nvSpPr>
        <dsp:cNvPr id="0" name=""/>
        <dsp:cNvSpPr/>
      </dsp:nvSpPr>
      <dsp:spPr>
        <a:xfrm>
          <a:off x="359288" y="234965"/>
          <a:ext cx="8899601" cy="469752"/>
        </a:xfrm>
        <a:prstGeom prst="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2866" tIns="35560" rIns="35560" bIns="3556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t>Optimizes the safety potential of vehicle automation during the transition to full automation (level 5)</a:t>
          </a:r>
          <a:endParaRPr lang="it-IT" sz="1400" kern="1200" dirty="0"/>
        </a:p>
      </dsp:txBody>
      <dsp:txXfrm>
        <a:off x="359288" y="234965"/>
        <a:ext cx="8899601" cy="469752"/>
      </dsp:txXfrm>
    </dsp:sp>
    <dsp:sp modelId="{680E1321-7054-4BAF-814C-BDFE76131567}">
      <dsp:nvSpPr>
        <dsp:cNvPr id="0" name=""/>
        <dsp:cNvSpPr/>
      </dsp:nvSpPr>
      <dsp:spPr>
        <a:xfrm>
          <a:off x="65693" y="176246"/>
          <a:ext cx="587190" cy="587190"/>
        </a:xfrm>
        <a:prstGeom prst="ellipse">
          <a:avLst/>
        </a:prstGeom>
        <a:solidFill>
          <a:schemeClr val="lt1">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594C8F-8376-4373-8BD9-FF1648693938}">
      <dsp:nvSpPr>
        <dsp:cNvPr id="0" name=""/>
        <dsp:cNvSpPr/>
      </dsp:nvSpPr>
      <dsp:spPr>
        <a:xfrm>
          <a:off x="745692" y="939504"/>
          <a:ext cx="8513198" cy="469752"/>
        </a:xfrm>
        <a:prstGeom prst="rect">
          <a:avLst/>
        </a:prstGeom>
        <a:solidFill>
          <a:schemeClr val="accent2">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2866" tIns="35560" rIns="35560" bIns="3556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t>Reduces risks, such as those caused by driver fatigue or inattention, or on the automation side imperfect automated driving technology</a:t>
          </a:r>
          <a:endParaRPr lang="it-IT" sz="1400" kern="1200" dirty="0"/>
        </a:p>
      </dsp:txBody>
      <dsp:txXfrm>
        <a:off x="745692" y="939504"/>
        <a:ext cx="8513198" cy="469752"/>
      </dsp:txXfrm>
    </dsp:sp>
    <dsp:sp modelId="{9CE9D779-CE56-4522-88B3-7DDD5E035089}">
      <dsp:nvSpPr>
        <dsp:cNvPr id="0" name=""/>
        <dsp:cNvSpPr/>
      </dsp:nvSpPr>
      <dsp:spPr>
        <a:xfrm>
          <a:off x="452096" y="880785"/>
          <a:ext cx="587190" cy="587190"/>
        </a:xfrm>
        <a:prstGeom prst="ellipse">
          <a:avLst/>
        </a:prstGeom>
        <a:solidFill>
          <a:schemeClr val="lt1">
            <a:hueOff val="0"/>
            <a:satOff val="0"/>
            <a:lumOff val="0"/>
            <a:alphaOff val="0"/>
          </a:schemeClr>
        </a:solidFill>
        <a:ln w="12700" cap="flat" cmpd="sng" algn="ctr">
          <a:solidFill>
            <a:schemeClr val="accent2">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dsp:style>
    </dsp:sp>
    <dsp:sp modelId="{06372D71-1589-4002-8B7D-DF55726160C1}">
      <dsp:nvSpPr>
        <dsp:cNvPr id="0" name=""/>
        <dsp:cNvSpPr/>
      </dsp:nvSpPr>
      <dsp:spPr>
        <a:xfrm>
          <a:off x="922384" y="1644043"/>
          <a:ext cx="8336505" cy="469752"/>
        </a:xfrm>
        <a:prstGeom prst="rect">
          <a:avLst/>
        </a:prstGeom>
        <a:solidFill>
          <a:schemeClr val="accent2">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2866" tIns="35560" rIns="35560" bIns="3556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i="1" kern="1200" dirty="0">
              <a:solidFill>
                <a:schemeClr val="bg1"/>
              </a:solidFill>
            </a:rPr>
            <a:t>Mitigates human factors issues generic for all transport modes, with road transport as the main use case</a:t>
          </a:r>
          <a:endParaRPr lang="it-IT" sz="1400" kern="1200" dirty="0">
            <a:solidFill>
              <a:schemeClr val="bg1"/>
            </a:solidFill>
          </a:endParaRPr>
        </a:p>
      </dsp:txBody>
      <dsp:txXfrm>
        <a:off x="922384" y="1644043"/>
        <a:ext cx="8336505" cy="469752"/>
      </dsp:txXfrm>
    </dsp:sp>
    <dsp:sp modelId="{37691FA5-D909-4BE0-B667-AA4D235D2498}">
      <dsp:nvSpPr>
        <dsp:cNvPr id="0" name=""/>
        <dsp:cNvSpPr/>
      </dsp:nvSpPr>
      <dsp:spPr>
        <a:xfrm>
          <a:off x="628789" y="1585324"/>
          <a:ext cx="587190" cy="587190"/>
        </a:xfrm>
        <a:prstGeom prst="ellipse">
          <a:avLst/>
        </a:prstGeom>
        <a:solidFill>
          <a:schemeClr val="lt1">
            <a:hueOff val="0"/>
            <a:satOff val="0"/>
            <a:lumOff val="0"/>
            <a:alphaOff val="0"/>
          </a:schemeClr>
        </a:solidFill>
        <a:ln w="12700" cap="flat" cmpd="sng" algn="ctr">
          <a:solidFill>
            <a:schemeClr val="accent2">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dsp:style>
    </dsp:sp>
    <dsp:sp modelId="{ED2A69AD-11C6-4588-8503-AE3E2E34AC96}">
      <dsp:nvSpPr>
        <dsp:cNvPr id="0" name=""/>
        <dsp:cNvSpPr/>
      </dsp:nvSpPr>
      <dsp:spPr>
        <a:xfrm>
          <a:off x="922384" y="2348136"/>
          <a:ext cx="8336505" cy="469752"/>
        </a:xfrm>
        <a:prstGeom prst="rect">
          <a:avLst/>
        </a:prstGeom>
        <a:solidFill>
          <a:schemeClr val="accent2">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2866"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t>Facilitates market exploitation by actively involving the automotive industry during the development process</a:t>
          </a:r>
          <a:endParaRPr lang="it-IT" sz="1400" kern="1200" dirty="0">
            <a:solidFill>
              <a:schemeClr val="bg1"/>
            </a:solidFill>
          </a:endParaRPr>
        </a:p>
      </dsp:txBody>
      <dsp:txXfrm>
        <a:off x="922384" y="2348136"/>
        <a:ext cx="8336505" cy="469752"/>
      </dsp:txXfrm>
    </dsp:sp>
    <dsp:sp modelId="{20DC8FD4-7FDD-4B00-BA58-6157C4D8086D}">
      <dsp:nvSpPr>
        <dsp:cNvPr id="0" name=""/>
        <dsp:cNvSpPr/>
      </dsp:nvSpPr>
      <dsp:spPr>
        <a:xfrm>
          <a:off x="628789" y="2289417"/>
          <a:ext cx="587190" cy="587190"/>
        </a:xfrm>
        <a:prstGeom prst="ellipse">
          <a:avLst/>
        </a:prstGeom>
        <a:solidFill>
          <a:schemeClr val="lt1">
            <a:hueOff val="0"/>
            <a:satOff val="0"/>
            <a:lumOff val="0"/>
            <a:alphaOff val="0"/>
          </a:schemeClr>
        </a:solidFill>
        <a:ln w="12700" cap="flat" cmpd="sng" algn="ctr">
          <a:solidFill>
            <a:schemeClr val="accent2">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dsp:style>
    </dsp:sp>
    <dsp:sp modelId="{586ED2E9-479D-4279-B103-663BCE8E4C9B}">
      <dsp:nvSpPr>
        <dsp:cNvPr id="0" name=""/>
        <dsp:cNvSpPr/>
      </dsp:nvSpPr>
      <dsp:spPr>
        <a:xfrm>
          <a:off x="745692" y="3052676"/>
          <a:ext cx="8513198" cy="469752"/>
        </a:xfrm>
        <a:prstGeom prst="rect">
          <a:avLst/>
        </a:prstGeom>
        <a:solidFill>
          <a:schemeClr val="accent2">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2866" tIns="35560" rIns="35560" bIns="3556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t>Integrates and enhances existing knowledge of human factors and HMI, taking advantage of the of expertise in other transport modes (aviation, rail and maritime). </a:t>
          </a:r>
          <a:endParaRPr lang="it-IT" sz="1400" kern="1200" dirty="0"/>
        </a:p>
      </dsp:txBody>
      <dsp:txXfrm>
        <a:off x="745692" y="3052676"/>
        <a:ext cx="8513198" cy="469752"/>
      </dsp:txXfrm>
    </dsp:sp>
    <dsp:sp modelId="{EB095D5A-D8AB-491D-82D0-99B2874393C2}">
      <dsp:nvSpPr>
        <dsp:cNvPr id="0" name=""/>
        <dsp:cNvSpPr/>
      </dsp:nvSpPr>
      <dsp:spPr>
        <a:xfrm>
          <a:off x="452096" y="2993957"/>
          <a:ext cx="587190" cy="587190"/>
        </a:xfrm>
        <a:prstGeom prst="ellipse">
          <a:avLst/>
        </a:prstGeom>
        <a:solidFill>
          <a:schemeClr val="lt1">
            <a:hueOff val="0"/>
            <a:satOff val="0"/>
            <a:lumOff val="0"/>
            <a:alphaOff val="0"/>
          </a:schemeClr>
        </a:solidFill>
        <a:ln w="12700" cap="flat" cmpd="sng" algn="ctr">
          <a:solidFill>
            <a:schemeClr val="accent2">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dsp:style>
    </dsp:sp>
    <dsp:sp modelId="{B1A43427-67BF-4A3A-9D1D-C0FC60B1B82C}">
      <dsp:nvSpPr>
        <dsp:cNvPr id="0" name=""/>
        <dsp:cNvSpPr/>
      </dsp:nvSpPr>
      <dsp:spPr>
        <a:xfrm>
          <a:off x="359288" y="3757215"/>
          <a:ext cx="8899601" cy="469752"/>
        </a:xfrm>
        <a:prstGeom prst="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2866" tIns="35560" rIns="35560" bIns="3556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t>Develops and adapts available technologies for real-time data collection, storage and analysis and incorporate the latest artificial intelligence techniques, such as deep learning.</a:t>
          </a:r>
        </a:p>
      </dsp:txBody>
      <dsp:txXfrm>
        <a:off x="359288" y="3757215"/>
        <a:ext cx="8899601" cy="469752"/>
      </dsp:txXfrm>
    </dsp:sp>
    <dsp:sp modelId="{809F0E30-D39A-43B5-9852-BD7DD67A23CB}">
      <dsp:nvSpPr>
        <dsp:cNvPr id="0" name=""/>
        <dsp:cNvSpPr/>
      </dsp:nvSpPr>
      <dsp:spPr>
        <a:xfrm>
          <a:off x="65693" y="3698496"/>
          <a:ext cx="587190" cy="587190"/>
        </a:xfrm>
        <a:prstGeom prst="ellipse">
          <a:avLst/>
        </a:prstGeom>
        <a:solidFill>
          <a:schemeClr val="lt1">
            <a:hueOff val="0"/>
            <a:satOff val="0"/>
            <a:lumOff val="0"/>
            <a:alphaOff val="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548AF-19B7-4E30-AC73-93B5DC363C0D}">
      <dsp:nvSpPr>
        <dsp:cNvPr id="0" name=""/>
        <dsp:cNvSpPr/>
      </dsp:nvSpPr>
      <dsp:spPr>
        <a:xfrm>
          <a:off x="0" y="0"/>
          <a:ext cx="7082958" cy="814339"/>
        </a:xfrm>
        <a:prstGeom prst="roundRect">
          <a:avLst>
            <a:gd name="adj" fmla="val 10000"/>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Human factors and the driver-vehicle interaction best </a:t>
          </a:r>
          <a:r>
            <a:rPr lang="en-US" sz="1800" kern="1200" dirty="0" err="1"/>
            <a:t>practise</a:t>
          </a:r>
          <a:endParaRPr lang="en-US" sz="1800" kern="1200" dirty="0"/>
        </a:p>
      </dsp:txBody>
      <dsp:txXfrm>
        <a:off x="1498025" y="0"/>
        <a:ext cx="5584932" cy="814339"/>
      </dsp:txXfrm>
    </dsp:sp>
    <dsp:sp modelId="{53399685-B77D-4C5C-91CA-39B10904AA0D}">
      <dsp:nvSpPr>
        <dsp:cNvPr id="0" name=""/>
        <dsp:cNvSpPr/>
      </dsp:nvSpPr>
      <dsp:spPr>
        <a:xfrm>
          <a:off x="81433" y="81433"/>
          <a:ext cx="1416591" cy="651471"/>
        </a:xfrm>
        <a:prstGeom prst="roundRect">
          <a:avLst>
            <a:gd name="adj" fmla="val 10000"/>
          </a:avLst>
        </a:prstGeom>
        <a:blipFill rotWithShape="1">
          <a:blip xmlns:r="http://schemas.openxmlformats.org/officeDocument/2006/relationships" r:embed="rId1"/>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2D968A-8AC6-487A-AC95-6E4FF9E46F12}">
      <dsp:nvSpPr>
        <dsp:cNvPr id="0" name=""/>
        <dsp:cNvSpPr/>
      </dsp:nvSpPr>
      <dsp:spPr>
        <a:xfrm>
          <a:off x="0" y="895773"/>
          <a:ext cx="7082958" cy="814339"/>
        </a:xfrm>
        <a:prstGeom prst="roundRect">
          <a:avLst>
            <a:gd name="adj" fmla="val 10000"/>
          </a:avLst>
        </a:prstGeom>
        <a:solidFill>
          <a:schemeClr val="accent2">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New development technologies of Operational Design Domain of the automation on board systems</a:t>
          </a:r>
          <a:endParaRPr lang="it-IT" sz="1800" kern="1200" dirty="0"/>
        </a:p>
      </dsp:txBody>
      <dsp:txXfrm>
        <a:off x="1498025" y="895773"/>
        <a:ext cx="5584932" cy="814339"/>
      </dsp:txXfrm>
    </dsp:sp>
    <dsp:sp modelId="{BA9929F5-B2B5-48C2-9CF5-E99D3AA23BBE}">
      <dsp:nvSpPr>
        <dsp:cNvPr id="0" name=""/>
        <dsp:cNvSpPr/>
      </dsp:nvSpPr>
      <dsp:spPr>
        <a:xfrm>
          <a:off x="81433" y="977207"/>
          <a:ext cx="1416591" cy="651471"/>
        </a:xfrm>
        <a:prstGeom prst="roundRect">
          <a:avLst>
            <a:gd name="adj" fmla="val 10000"/>
          </a:avLst>
        </a:prstGeom>
        <a:blipFill rotWithShape="1">
          <a:blip xmlns:r="http://schemas.openxmlformats.org/officeDocument/2006/relationships" r:embed="rId2"/>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8E4757-244E-46E8-8672-C8C370A6915D}">
      <dsp:nvSpPr>
        <dsp:cNvPr id="0" name=""/>
        <dsp:cNvSpPr/>
      </dsp:nvSpPr>
      <dsp:spPr>
        <a:xfrm>
          <a:off x="0" y="1791547"/>
          <a:ext cx="7082958" cy="814339"/>
        </a:xfrm>
        <a:prstGeom prst="roundRect">
          <a:avLst>
            <a:gd name="adj" fmla="val 10000"/>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Methods to measure degraded driver performance</a:t>
          </a:r>
          <a:endParaRPr lang="it-IT" sz="1800" kern="1200" dirty="0"/>
        </a:p>
      </dsp:txBody>
      <dsp:txXfrm>
        <a:off x="1498025" y="1791547"/>
        <a:ext cx="5584932" cy="814339"/>
      </dsp:txXfrm>
    </dsp:sp>
    <dsp:sp modelId="{47937045-6F3C-4ED9-9B65-DE328FC0BA79}">
      <dsp:nvSpPr>
        <dsp:cNvPr id="0" name=""/>
        <dsp:cNvSpPr/>
      </dsp:nvSpPr>
      <dsp:spPr>
        <a:xfrm>
          <a:off x="81433" y="1872981"/>
          <a:ext cx="1416591" cy="651471"/>
        </a:xfrm>
        <a:prstGeom prst="roundRect">
          <a:avLst>
            <a:gd name="adj" fmla="val 10000"/>
          </a:avLst>
        </a:prstGeom>
        <a:blipFill rotWithShape="1">
          <a:blip xmlns:r="http://schemas.openxmlformats.org/officeDocument/2006/relationships" r:embed="rId3"/>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4FD6F-823E-41E1-8E99-F6B7B056EDE5}">
      <dsp:nvSpPr>
        <dsp:cNvPr id="0" name=""/>
        <dsp:cNvSpPr/>
      </dsp:nvSpPr>
      <dsp:spPr>
        <a:xfrm>
          <a:off x="0" y="2687320"/>
          <a:ext cx="7082958" cy="814339"/>
        </a:xfrm>
        <a:prstGeom prst="roundRect">
          <a:avLst>
            <a:gd name="adj" fmla="val 10000"/>
          </a:avLst>
        </a:prstGeom>
        <a:solidFill>
          <a:schemeClr val="accent2">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Guidelines for safe, user </a:t>
          </a:r>
          <a:r>
            <a:rPr lang="en-US" sz="1800" kern="1200" dirty="0" err="1"/>
            <a:t>centred</a:t>
          </a:r>
          <a:r>
            <a:rPr lang="en-US" sz="1800" kern="1200" dirty="0"/>
            <a:t> HMI design for intermediate automation levels</a:t>
          </a:r>
        </a:p>
      </dsp:txBody>
      <dsp:txXfrm>
        <a:off x="1498025" y="2687320"/>
        <a:ext cx="5584932" cy="814339"/>
      </dsp:txXfrm>
    </dsp:sp>
    <dsp:sp modelId="{0494444A-9C10-4841-A4B6-7F445CEBBB5A}">
      <dsp:nvSpPr>
        <dsp:cNvPr id="0" name=""/>
        <dsp:cNvSpPr/>
      </dsp:nvSpPr>
      <dsp:spPr>
        <a:xfrm>
          <a:off x="81433" y="2768754"/>
          <a:ext cx="1416591" cy="651471"/>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t="-60000" b="-6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2E0D27-43B1-41F1-8084-DC6736311069}">
      <dsp:nvSpPr>
        <dsp:cNvPr id="0" name=""/>
        <dsp:cNvSpPr/>
      </dsp:nvSpPr>
      <dsp:spPr>
        <a:xfrm>
          <a:off x="0" y="3583094"/>
          <a:ext cx="7082958" cy="814339"/>
        </a:xfrm>
        <a:prstGeom prst="roundRect">
          <a:avLst>
            <a:gd name="adj" fmla="val 1000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Recommendations on legal and regulatory aspects</a:t>
          </a:r>
        </a:p>
      </dsp:txBody>
      <dsp:txXfrm>
        <a:off x="1498025" y="3583094"/>
        <a:ext cx="5584932" cy="814339"/>
      </dsp:txXfrm>
    </dsp:sp>
    <dsp:sp modelId="{B886EDC7-D1FD-4BA5-BEC2-E6DB7A074F33}">
      <dsp:nvSpPr>
        <dsp:cNvPr id="0" name=""/>
        <dsp:cNvSpPr/>
      </dsp:nvSpPr>
      <dsp:spPr>
        <a:xfrm>
          <a:off x="81433" y="3664528"/>
          <a:ext cx="1416591" cy="651471"/>
        </a:xfrm>
        <a:prstGeom prst="roundRect">
          <a:avLst>
            <a:gd name="adj" fmla="val 10000"/>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A6799-AF48-424C-B3EB-46F9FAB04CF6}" type="datetimeFigureOut">
              <a:rPr lang="fr-FR" smtClean="0"/>
              <a:t>19/05/2022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1102C-911E-4BE7-A9EF-CE7EE4713F99}" type="slidenum">
              <a:rPr lang="fr-FR" smtClean="0"/>
              <a:t>‹nr.›</a:t>
            </a:fld>
            <a:endParaRPr lang="fr-FR"/>
          </a:p>
        </p:txBody>
      </p:sp>
    </p:spTree>
    <p:extLst>
      <p:ext uri="{BB962C8B-B14F-4D97-AF65-F5344CB8AC3E}">
        <p14:creationId xmlns:p14="http://schemas.microsoft.com/office/powerpoint/2010/main" val="256181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D1102C-911E-4BE7-A9EF-CE7EE4713F99}" type="slidenum">
              <a:rPr lang="fr-FR" smtClean="0"/>
              <a:t>1</a:t>
            </a:fld>
            <a:endParaRPr lang="fr-FR"/>
          </a:p>
        </p:txBody>
      </p:sp>
    </p:spTree>
    <p:extLst>
      <p:ext uri="{BB962C8B-B14F-4D97-AF65-F5344CB8AC3E}">
        <p14:creationId xmlns:p14="http://schemas.microsoft.com/office/powerpoint/2010/main" val="1993086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i="0" u="none" strike="noStrike" kern="1200" baseline="0" dirty="0">
                <a:solidFill>
                  <a:schemeClr val="tx1"/>
                </a:solidFill>
                <a:latin typeface="+mn-lt"/>
                <a:ea typeface="+mn-ea"/>
                <a:cs typeface="+mn-cs"/>
              </a:rPr>
              <a:t>1-Computer </a:t>
            </a:r>
            <a:r>
              <a:rPr lang="it-IT" sz="1200" b="1" i="0" u="none" strike="noStrike" kern="1200" baseline="0" dirty="0" err="1">
                <a:solidFill>
                  <a:schemeClr val="tx1"/>
                </a:solidFill>
                <a:latin typeface="+mn-lt"/>
                <a:ea typeface="+mn-ea"/>
                <a:cs typeface="+mn-cs"/>
              </a:rPr>
              <a:t>simulation</a:t>
            </a:r>
            <a:r>
              <a:rPr lang="it-IT" sz="1200" b="1"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evaluates</a:t>
            </a:r>
            <a:r>
              <a:rPr lang="it-IT" sz="1200" b="0" i="0" u="none" strike="noStrike" kern="1200" baseline="0" dirty="0">
                <a:solidFill>
                  <a:schemeClr val="tx1"/>
                </a:solidFill>
                <a:latin typeface="+mn-lt"/>
                <a:ea typeface="+mn-ea"/>
                <a:cs typeface="+mn-cs"/>
              </a:rPr>
              <a:t> the </a:t>
            </a:r>
            <a:r>
              <a:rPr lang="en-US" sz="1200" b="0" i="0" u="none" strike="noStrike" kern="1200" baseline="0" dirty="0">
                <a:solidFill>
                  <a:schemeClr val="tx1"/>
                </a:solidFill>
                <a:latin typeface="+mn-lt"/>
                <a:ea typeface="+mn-ea"/>
                <a:cs typeface="+mn-cs"/>
              </a:rPr>
              <a:t>accuracy of the Mediator decisions whether to allocate vehicle control to the automated system or the driver in different UC. </a:t>
            </a:r>
          </a:p>
          <a:p>
            <a:r>
              <a:rPr lang="it-IT" b="1" dirty="0"/>
              <a:t>2-TUC</a:t>
            </a:r>
            <a:r>
              <a:rPr lang="it-IT" dirty="0"/>
              <a:t> </a:t>
            </a:r>
            <a:r>
              <a:rPr lang="it-IT" b="1" dirty="0"/>
              <a:t>simulator</a:t>
            </a:r>
            <a:r>
              <a:rPr lang="it-IT" dirty="0"/>
              <a:t> </a:t>
            </a:r>
            <a:r>
              <a:rPr lang="en-US" sz="1200" b="0" i="0" u="none" strike="noStrike" kern="1200" baseline="0" dirty="0">
                <a:solidFill>
                  <a:schemeClr val="tx1"/>
                </a:solidFill>
                <a:latin typeface="+mn-lt"/>
                <a:ea typeface="+mn-ea"/>
                <a:cs typeface="+mn-cs"/>
              </a:rPr>
              <a:t>focus is on comfort </a:t>
            </a:r>
            <a:r>
              <a:rPr lang="en-US" sz="1200" b="0" i="0" u="none" strike="noStrike" kern="1200" baseline="0" dirty="0" err="1">
                <a:solidFill>
                  <a:schemeClr val="tx1"/>
                </a:solidFill>
                <a:latin typeface="+mn-lt"/>
                <a:ea typeface="+mn-ea"/>
                <a:cs typeface="+mn-cs"/>
              </a:rPr>
              <a:t>Ucs</a:t>
            </a:r>
            <a:r>
              <a:rPr lang="en-US" sz="1200" b="0" i="0" u="none" strike="noStrike" kern="1200" baseline="0" dirty="0">
                <a:solidFill>
                  <a:schemeClr val="tx1"/>
                </a:solidFill>
                <a:latin typeface="+mn-lt"/>
                <a:ea typeface="+mn-ea"/>
                <a:cs typeface="+mn-cs"/>
              </a:rPr>
              <a:t> with related takeover of control (TOC), simulated automation degradation and related TOC by the human driver, and evaluation of the Mediator system / HMI (e.g. acceptance, trust, usability, comfort, experience of TOC), </a:t>
            </a:r>
          </a:p>
          <a:p>
            <a:r>
              <a:rPr lang="it-IT" b="1" dirty="0"/>
              <a:t>3-BGU simulator </a:t>
            </a:r>
            <a:r>
              <a:rPr lang="it-IT" dirty="0" err="1"/>
              <a:t>univ</a:t>
            </a:r>
            <a:r>
              <a:rPr lang="it-IT" dirty="0"/>
              <a:t> focus on the </a:t>
            </a:r>
            <a:r>
              <a:rPr lang="it-IT" dirty="0" err="1"/>
              <a:t>fatigue</a:t>
            </a:r>
            <a:r>
              <a:rPr lang="it-IT" dirty="0"/>
              <a:t> </a:t>
            </a:r>
            <a:r>
              <a:rPr lang="it-IT" dirty="0" err="1"/>
              <a:t>algoritms</a:t>
            </a:r>
            <a:r>
              <a:rPr lang="it-IT" dirty="0"/>
              <a:t> of DS </a:t>
            </a:r>
            <a:r>
              <a:rPr lang="it-IT" dirty="0" err="1"/>
              <a:t>module</a:t>
            </a:r>
            <a:r>
              <a:rPr lang="it-IT" dirty="0"/>
              <a:t> ( </a:t>
            </a:r>
            <a:r>
              <a:rPr lang="it-IT" dirty="0" err="1"/>
              <a:t>evaluate</a:t>
            </a:r>
            <a:r>
              <a:rPr lang="it-IT" dirty="0"/>
              <a:t> </a:t>
            </a:r>
            <a:r>
              <a:rPr lang="it-IT" dirty="0" err="1"/>
              <a:t>th</a:t>
            </a:r>
            <a:r>
              <a:rPr lang="en-US" sz="1200" b="0" i="0" u="none" strike="noStrike" kern="1200" baseline="0" dirty="0">
                <a:solidFill>
                  <a:schemeClr val="tx1"/>
                </a:solidFill>
                <a:latin typeface="+mn-lt"/>
                <a:ea typeface="+mn-ea"/>
                <a:cs typeface="+mn-cs"/>
              </a:rPr>
              <a:t>e effects of preventive and corrective mediation in mitigating the effects of fatigue)</a:t>
            </a:r>
          </a:p>
          <a:p>
            <a:endParaRPr lang="en-US" sz="1200" b="0" i="0" u="none" strike="noStrike" kern="1200" baseline="0" dirty="0">
              <a:solidFill>
                <a:schemeClr val="tx1"/>
              </a:solidFill>
              <a:latin typeface="+mn-lt"/>
              <a:ea typeface="+mn-ea"/>
              <a:cs typeface="+mn-cs"/>
            </a:endParaRPr>
          </a:p>
          <a:p>
            <a:r>
              <a:rPr lang="it-IT" b="1" dirty="0"/>
              <a:t>4-Stellantis</a:t>
            </a:r>
            <a:r>
              <a:rPr lang="it-IT" dirty="0"/>
              <a:t> proto </a:t>
            </a:r>
            <a:r>
              <a:rPr lang="it-IT" dirty="0" err="1"/>
              <a:t>vehicle</a:t>
            </a:r>
            <a:r>
              <a:rPr lang="it-IT" dirty="0"/>
              <a:t> focus </a:t>
            </a:r>
            <a:r>
              <a:rPr lang="it-IT" dirty="0" err="1"/>
              <a:t>is</a:t>
            </a:r>
            <a:r>
              <a:rPr lang="it-IT" dirty="0"/>
              <a:t> on the </a:t>
            </a:r>
            <a:r>
              <a:rPr lang="en-US" sz="1200" b="0" i="0" u="none" strike="noStrike" kern="1200" baseline="0" dirty="0">
                <a:solidFill>
                  <a:schemeClr val="tx1"/>
                </a:solidFill>
                <a:latin typeface="+mn-lt"/>
                <a:ea typeface="+mn-ea"/>
                <a:cs typeface="+mn-cs"/>
              </a:rPr>
              <a:t>HMI solutions in different driving conditions with UC distraction, and CM in order to select the most appropriate HMI to be used in the second on-road study in Sweden. The        2</a:t>
            </a:r>
            <a:r>
              <a:rPr lang="en-US" sz="1200" b="0" i="0" u="none" strike="noStrike" kern="1200" baseline="30000" dirty="0">
                <a:solidFill>
                  <a:schemeClr val="tx1"/>
                </a:solidFill>
                <a:latin typeface="+mn-lt"/>
                <a:ea typeface="+mn-ea"/>
                <a:cs typeface="+mn-cs"/>
              </a:rPr>
              <a:t>nd</a:t>
            </a:r>
            <a:r>
              <a:rPr lang="en-US" sz="1200" b="0" i="0" u="none" strike="noStrike" kern="1200" baseline="0" dirty="0">
                <a:solidFill>
                  <a:schemeClr val="tx1"/>
                </a:solidFill>
                <a:latin typeface="+mn-lt"/>
                <a:ea typeface="+mn-ea"/>
                <a:cs typeface="+mn-cs"/>
              </a:rPr>
              <a:t> focus is acceptance and trust of the Mediator automation levels through </a:t>
            </a:r>
            <a:r>
              <a:rPr lang="en-US" sz="1200" b="0" i="0" u="none" strike="noStrike" kern="1200" baseline="0" dirty="0" err="1">
                <a:solidFill>
                  <a:schemeClr val="tx1"/>
                </a:solidFill>
                <a:latin typeface="+mn-lt"/>
                <a:ea typeface="+mn-ea"/>
                <a:cs typeface="+mn-cs"/>
              </a:rPr>
              <a:t>hmi</a:t>
            </a:r>
            <a:r>
              <a:rPr lang="en-US" sz="1200" b="0" i="0" u="none" strike="noStrike" kern="1200" baseline="0" dirty="0">
                <a:solidFill>
                  <a:schemeClr val="tx1"/>
                </a:solidFill>
                <a:latin typeface="+mn-lt"/>
                <a:ea typeface="+mn-ea"/>
                <a:cs typeface="+mn-cs"/>
              </a:rPr>
              <a:t> routines</a:t>
            </a:r>
          </a:p>
          <a:p>
            <a:r>
              <a:rPr lang="en-US" sz="1200" b="0" i="0" u="none" strike="noStrike" kern="1200" baseline="0" dirty="0">
                <a:solidFill>
                  <a:schemeClr val="tx1"/>
                </a:solidFill>
                <a:latin typeface="+mn-lt"/>
                <a:ea typeface="+mn-ea"/>
                <a:cs typeface="+mn-cs"/>
              </a:rPr>
              <a:t>In Sweden focus is to evaluate the functionality, safety effects and user acceptance of the Mediator system under different degraded driver performance conditions, including corrective actions and conditions of degraded automation. </a:t>
            </a:r>
          </a:p>
          <a:p>
            <a:endParaRPr lang="en-US" sz="1200" b="0" i="0" u="none" strike="noStrike" kern="1200" baseline="0" dirty="0">
              <a:solidFill>
                <a:schemeClr val="tx1"/>
              </a:solidFill>
              <a:latin typeface="+mn-lt"/>
              <a:ea typeface="+mn-ea"/>
              <a:cs typeface="+mn-cs"/>
            </a:endParaRPr>
          </a:p>
          <a:p>
            <a:r>
              <a:rPr lang="it-IT" b="1" dirty="0"/>
              <a:t>5-Veoneer</a:t>
            </a:r>
            <a:r>
              <a:rPr lang="it-IT" dirty="0"/>
              <a:t> proto </a:t>
            </a:r>
            <a:r>
              <a:rPr lang="it-IT" dirty="0" err="1"/>
              <a:t>vehicle</a:t>
            </a:r>
            <a:r>
              <a:rPr lang="it-IT" dirty="0"/>
              <a:t> focus </a:t>
            </a:r>
            <a:r>
              <a:rPr lang="it-IT" dirty="0" err="1"/>
              <a:t>is</a:t>
            </a:r>
            <a:r>
              <a:rPr lang="it-IT" dirty="0"/>
              <a:t> on the </a:t>
            </a:r>
            <a:r>
              <a:rPr lang="it-IT" dirty="0" err="1"/>
              <a:t>communication</a:t>
            </a:r>
            <a:r>
              <a:rPr lang="it-IT" dirty="0"/>
              <a:t> of the DS </a:t>
            </a:r>
            <a:r>
              <a:rPr lang="it-IT" dirty="0" err="1"/>
              <a:t>module</a:t>
            </a:r>
            <a:r>
              <a:rPr lang="it-IT" dirty="0"/>
              <a:t> and the DL </a:t>
            </a:r>
            <a:r>
              <a:rPr lang="it-IT" dirty="0" err="1"/>
              <a:t>module</a:t>
            </a:r>
            <a:r>
              <a:rPr lang="it-IT" dirty="0"/>
              <a:t> and </a:t>
            </a:r>
            <a:r>
              <a:rPr lang="it-IT" dirty="0" err="1"/>
              <a:t>acquire</a:t>
            </a:r>
            <a:r>
              <a:rPr lang="it-IT" dirty="0"/>
              <a:t> </a:t>
            </a:r>
            <a:r>
              <a:rPr lang="it-IT" dirty="0" err="1"/>
              <a:t>raw</a:t>
            </a:r>
            <a:r>
              <a:rPr lang="it-IT" dirty="0"/>
              <a:t> data of the ME </a:t>
            </a:r>
            <a:r>
              <a:rPr lang="it-IT" dirty="0" err="1"/>
              <a:t>modules</a:t>
            </a:r>
            <a:r>
              <a:rPr lang="it-IT" dirty="0"/>
              <a:t>. </a:t>
            </a:r>
            <a:r>
              <a:rPr lang="it-IT" dirty="0" err="1"/>
              <a:t>It</a:t>
            </a:r>
            <a:r>
              <a:rPr lang="it-IT" dirty="0"/>
              <a:t> </a:t>
            </a:r>
            <a:r>
              <a:rPr lang="en-US" sz="1200" b="0" i="0" u="none" strike="noStrike" kern="1200" baseline="0" dirty="0">
                <a:solidFill>
                  <a:schemeClr val="tx1"/>
                </a:solidFill>
                <a:latin typeface="+mn-lt"/>
                <a:ea typeface="+mn-ea"/>
                <a:cs typeface="+mn-cs"/>
              </a:rPr>
              <a:t>is focus on technical evaluation of the Mediator automation state module system under different driving contexts, including the assessment of well the system is able to predict bad automation performance. </a:t>
            </a:r>
          </a:p>
          <a:p>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briefly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summarize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development</a:t>
            </a:r>
            <a:r>
              <a:rPr lang="it-IT" sz="1200" kern="1200" dirty="0">
                <a:solidFill>
                  <a:schemeClr val="tx1"/>
                </a:solidFill>
                <a:effectLst/>
                <a:latin typeface="+mn-lt"/>
                <a:ea typeface="+mn-ea"/>
                <a:cs typeface="+mn-cs"/>
              </a:rPr>
              <a:t> steps in the project </a:t>
            </a:r>
            <a:r>
              <a:rPr lang="it-IT" sz="1200" kern="1200" dirty="0" err="1">
                <a:solidFill>
                  <a:schemeClr val="tx1"/>
                </a:solidFill>
                <a:effectLst/>
                <a:latin typeface="+mn-lt"/>
                <a:ea typeface="+mn-ea"/>
                <a:cs typeface="+mn-cs"/>
              </a:rPr>
              <a:t>myself</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understand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got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hoping</a:t>
            </a:r>
            <a:r>
              <a:rPr lang="it-IT" sz="1200" kern="1200" dirty="0">
                <a:solidFill>
                  <a:schemeClr val="tx1"/>
                </a:solidFill>
                <a:effectLst/>
                <a:latin typeface="+mn-lt"/>
                <a:ea typeface="+mn-ea"/>
                <a:cs typeface="+mn-cs"/>
              </a:rPr>
              <a:t> to make the best use of the </a:t>
            </a:r>
            <a:r>
              <a:rPr lang="it-IT" sz="1200" kern="1200" dirty="0" err="1">
                <a:solidFill>
                  <a:schemeClr val="tx1"/>
                </a:solidFill>
                <a:effectLst/>
                <a:latin typeface="+mn-lt"/>
                <a:ea typeface="+mn-ea"/>
                <a:cs typeface="+mn-cs"/>
              </a:rPr>
              <a:t>Stellantis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prototype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vehicle</a:t>
            </a:r>
            <a:endParaRPr lang="it-IT" dirty="0"/>
          </a:p>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12</a:t>
            </a:fld>
            <a:endParaRPr lang="fr-FR"/>
          </a:p>
        </p:txBody>
      </p:sp>
    </p:spTree>
    <p:extLst>
      <p:ext uri="{BB962C8B-B14F-4D97-AF65-F5344CB8AC3E}">
        <p14:creationId xmlns:p14="http://schemas.microsoft.com/office/powerpoint/2010/main" val="2642398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consortium, supported by an international Industrial Advisory Board and a Scientific Advisory Board, will also represent all transport modes, </a:t>
            </a:r>
            <a:r>
              <a:rPr lang="en-US" sz="1200" b="0" i="0" u="none" strike="noStrike" kern="1200" baseline="0" dirty="0" err="1">
                <a:solidFill>
                  <a:schemeClr val="tx1"/>
                </a:solidFill>
                <a:latin typeface="+mn-lt"/>
                <a:ea typeface="+mn-ea"/>
                <a:cs typeface="+mn-cs"/>
              </a:rPr>
              <a:t>maximising</a:t>
            </a:r>
            <a:r>
              <a:rPr lang="en-US" sz="1200" b="0" i="0" u="none" strike="noStrike" kern="1200" baseline="0" dirty="0">
                <a:solidFill>
                  <a:schemeClr val="tx1"/>
                </a:solidFill>
                <a:latin typeface="+mn-lt"/>
                <a:ea typeface="+mn-ea"/>
                <a:cs typeface="+mn-cs"/>
              </a:rPr>
              <a:t> input from, and transferring results to, aviation, maritime and rail (with mode-specific adaptations). </a:t>
            </a:r>
          </a:p>
          <a:p>
            <a:r>
              <a:rPr lang="en-US" sz="1200" b="0" i="0" u="none" strike="noStrike" kern="1200" baseline="0" dirty="0">
                <a:solidFill>
                  <a:schemeClr val="tx1"/>
                </a:solidFill>
                <a:latin typeface="+mn-lt"/>
                <a:ea typeface="+mn-ea"/>
                <a:cs typeface="+mn-cs"/>
              </a:rPr>
              <a:t>In the definition of exploitation strategy on road transport, relevant inputs are received by aviation, maritime and rail transport for the previous experience on automated and semi-automated driving, on human factors and degraded human performance, automation and decision making, and HMI</a:t>
            </a:r>
          </a:p>
          <a:p>
            <a:r>
              <a:rPr lang="it-IT" sz="1200" b="0" i="0" u="none" strike="noStrike" kern="1200" baseline="0" dirty="0">
                <a:solidFill>
                  <a:schemeClr val="tx1"/>
                </a:solidFill>
                <a:latin typeface="+mn-lt"/>
                <a:ea typeface="+mn-ea"/>
                <a:cs typeface="+mn-cs"/>
              </a:rPr>
              <a:t>design.</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following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are, today, members of the IAB (industrial Advisory Board):</a:t>
            </a:r>
          </a:p>
          <a:p>
            <a:r>
              <a:rPr lang="it-IT" sz="1200" b="0" i="0" u="none" strike="noStrike" kern="1200" baseline="0" dirty="0">
                <a:solidFill>
                  <a:schemeClr val="tx1"/>
                </a:solidFill>
                <a:latin typeface="+mn-lt"/>
                <a:ea typeface="+mn-ea"/>
                <a:cs typeface="+mn-cs"/>
              </a:rPr>
              <a:t>• BMW group</a:t>
            </a:r>
          </a:p>
          <a:p>
            <a:r>
              <a:rPr lang="it-IT" sz="1200" b="0" i="0" u="none" strike="noStrike" kern="1200" baseline="0" dirty="0">
                <a:solidFill>
                  <a:schemeClr val="tx1"/>
                </a:solidFill>
                <a:latin typeface="+mn-lt"/>
                <a:ea typeface="+mn-ea"/>
                <a:cs typeface="+mn-cs"/>
              </a:rPr>
              <a:t>• Euro NCAP (</a:t>
            </a:r>
            <a:r>
              <a:rPr lang="it-IT" sz="1200" b="0" i="0" u="none" strike="noStrike" kern="1200" baseline="0" dirty="0" err="1">
                <a:solidFill>
                  <a:schemeClr val="tx1"/>
                </a:solidFill>
                <a:latin typeface="+mn-lt"/>
                <a:ea typeface="+mn-ea"/>
                <a:cs typeface="+mn-cs"/>
              </a:rPr>
              <a:t>European</a:t>
            </a:r>
            <a:r>
              <a:rPr lang="it-IT" sz="1200" b="0" i="0" u="none" strike="noStrike" kern="1200" baseline="0" dirty="0">
                <a:solidFill>
                  <a:schemeClr val="tx1"/>
                </a:solidFill>
                <a:latin typeface="+mn-lt"/>
                <a:ea typeface="+mn-ea"/>
                <a:cs typeface="+mn-cs"/>
              </a:rPr>
              <a:t> New Car </a:t>
            </a:r>
            <a:r>
              <a:rPr lang="it-IT" sz="1200" b="0" i="0" u="none" strike="noStrike" kern="1200" baseline="0" dirty="0" err="1">
                <a:solidFill>
                  <a:schemeClr val="tx1"/>
                </a:solidFill>
                <a:latin typeface="+mn-lt"/>
                <a:ea typeface="+mn-ea"/>
                <a:cs typeface="+mn-cs"/>
              </a:rPr>
              <a:t>Assessment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Programme</a:t>
            </a:r>
            <a:r>
              <a:rPr lang="it-IT" sz="1200" b="0" i="0" u="none" strike="noStrike" kern="1200" baseline="0" dirty="0">
                <a:solidFill>
                  <a:schemeClr val="tx1"/>
                </a:solidFill>
                <a:latin typeface="+mn-lt"/>
                <a:ea typeface="+mn-ea"/>
                <a:cs typeface="+mn-cs"/>
              </a:rPr>
              <a:t>)</a:t>
            </a:r>
          </a:p>
          <a:p>
            <a:r>
              <a:rPr lang="it-IT" sz="1200" b="0" i="0" u="none" strike="noStrike" kern="1200" baseline="0" dirty="0">
                <a:solidFill>
                  <a:schemeClr val="tx1"/>
                </a:solidFill>
                <a:latin typeface="+mn-lt"/>
                <a:ea typeface="+mn-ea"/>
                <a:cs typeface="+mn-cs"/>
              </a:rPr>
              <a:t>• IAV automotive engineering</a:t>
            </a:r>
          </a:p>
          <a:p>
            <a:r>
              <a:rPr lang="it-IT" sz="1200" b="0" i="0" u="none" strike="noStrike" kern="1200" baseline="0" dirty="0">
                <a:solidFill>
                  <a:schemeClr val="tx1"/>
                </a:solidFill>
                <a:latin typeface="+mn-lt"/>
                <a:ea typeface="+mn-ea"/>
                <a:cs typeface="+mn-cs"/>
              </a:rPr>
              <a:t>• Volvo Car Corporation</a:t>
            </a:r>
          </a:p>
          <a:p>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Veoneer</a:t>
            </a:r>
            <a:endParaRPr lang="it-IT" sz="12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Valeo</a:t>
            </a:r>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13</a:t>
            </a:fld>
            <a:endParaRPr lang="fr-FR"/>
          </a:p>
        </p:txBody>
      </p:sp>
    </p:spTree>
    <p:extLst>
      <p:ext uri="{BB962C8B-B14F-4D97-AF65-F5344CB8AC3E}">
        <p14:creationId xmlns:p14="http://schemas.microsoft.com/office/powerpoint/2010/main" val="3983082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Times New Roman" panose="02020603050405020304" pitchFamily="18" charset="0"/>
              </a:rPr>
              <a:t>ME greatest challenges in the transition towards higher levels of automation, is avoiding mode confusion. </a:t>
            </a:r>
            <a:endParaRPr lang="it-IT" b="0" dirty="0"/>
          </a:p>
        </p:txBody>
      </p:sp>
      <p:sp>
        <p:nvSpPr>
          <p:cNvPr id="4" name="Slide Number Placeholder 3"/>
          <p:cNvSpPr>
            <a:spLocks noGrp="1"/>
          </p:cNvSpPr>
          <p:nvPr>
            <p:ph type="sldNum" sz="quarter" idx="5"/>
          </p:nvPr>
        </p:nvSpPr>
        <p:spPr/>
        <p:txBody>
          <a:bodyPr/>
          <a:lstStyle/>
          <a:p>
            <a:fld id="{26D1102C-911E-4BE7-A9EF-CE7EE4713F99}" type="slidenum">
              <a:rPr lang="fr-FR" smtClean="0"/>
              <a:t>14</a:t>
            </a:fld>
            <a:endParaRPr lang="fr-FR"/>
          </a:p>
        </p:txBody>
      </p:sp>
    </p:spTree>
    <p:extLst>
      <p:ext uri="{BB962C8B-B14F-4D97-AF65-F5344CB8AC3E}">
        <p14:creationId xmlns:p14="http://schemas.microsoft.com/office/powerpoint/2010/main" val="729977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exploitable results of the ME project are in the form of technologies (hardware and software), new knowledge, and the different kinds of demonstrator vehicles.  But these results</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r>
              <a:rPr lang="en-US" sz="1200" dirty="0"/>
              <a:t>1 - problems occurring at intermediate automation levels. T</a:t>
            </a:r>
            <a:r>
              <a:rPr lang="en-US" sz="1200" b="0" i="0" u="none" strike="noStrike" kern="1200" baseline="0" dirty="0">
                <a:solidFill>
                  <a:schemeClr val="tx1"/>
                </a:solidFill>
                <a:latin typeface="+mn-lt"/>
                <a:ea typeface="+mn-ea"/>
                <a:cs typeface="+mn-cs"/>
              </a:rPr>
              <a:t>he human factor, according to the various driver-related information that is integrated to estimate the Time to Driver Unfitness or Fitness due to fatigue or distraction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In the Auto module use the new tech AI , neural and deep learning . In order to implement the Automation assessment on the real time driving context (same parameters for the Automated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the algorithm implemented to </a:t>
            </a:r>
            <a:r>
              <a:rPr lang="en-US" sz="1200" b="0" i="0" u="none" strike="noStrike" kern="1200" baseline="0" dirty="0" err="1">
                <a:solidFill>
                  <a:schemeClr val="tx1"/>
                </a:solidFill>
                <a:latin typeface="+mn-lt"/>
                <a:ea typeface="+mn-ea"/>
                <a:cs typeface="+mn-cs"/>
              </a:rPr>
              <a:t>detecti</a:t>
            </a:r>
            <a:r>
              <a:rPr lang="en-US" sz="1200" b="0" i="0" u="none" strike="noStrike" kern="1200" baseline="0" dirty="0">
                <a:solidFill>
                  <a:schemeClr val="tx1"/>
                </a:solidFill>
                <a:latin typeface="+mn-lt"/>
                <a:ea typeface="+mn-ea"/>
                <a:cs typeface="+mn-cs"/>
              </a:rPr>
              <a:t> of driver states, the </a:t>
            </a:r>
            <a:r>
              <a:rPr lang="en-US" sz="1200" b="0" i="0" u="none" strike="noStrike" kern="1200" baseline="0" dirty="0" err="1">
                <a:solidFill>
                  <a:schemeClr val="tx1"/>
                </a:solidFill>
                <a:latin typeface="+mn-lt"/>
                <a:ea typeface="+mn-ea"/>
                <a:cs typeface="+mn-cs"/>
              </a:rPr>
              <a:t>optimisation</a:t>
            </a:r>
            <a:r>
              <a:rPr lang="en-US" sz="1200" b="0" i="0" u="none" strike="noStrike" kern="1200" baseline="0" dirty="0">
                <a:solidFill>
                  <a:schemeClr val="tx1"/>
                </a:solidFill>
                <a:latin typeface="+mn-lt"/>
                <a:ea typeface="+mn-ea"/>
                <a:cs typeface="+mn-cs"/>
              </a:rPr>
              <a:t> of decisions, and define the fitness class are used in the ME platforms</a:t>
            </a:r>
            <a:endParaRPr lang="en-US" sz="1200" dirty="0"/>
          </a:p>
          <a:p>
            <a:r>
              <a:rPr lang="en-US" sz="1200" dirty="0"/>
              <a:t>4- </a:t>
            </a:r>
            <a:r>
              <a:rPr lang="it-IT" sz="1200" b="0" i="0" u="none" strike="noStrike" kern="1200" baseline="0" dirty="0">
                <a:solidFill>
                  <a:schemeClr val="tx1"/>
                </a:solidFill>
                <a:latin typeface="+mn-lt"/>
                <a:ea typeface="+mn-ea"/>
                <a:cs typeface="+mn-cs"/>
              </a:rPr>
              <a:t>HMI : </a:t>
            </a:r>
            <a:r>
              <a:rPr lang="it-IT" sz="1200" b="0" i="0" u="none" strike="noStrike" kern="1200" baseline="0" dirty="0" err="1">
                <a:solidFill>
                  <a:schemeClr val="tx1"/>
                </a:solidFill>
                <a:latin typeface="+mn-lt"/>
                <a:ea typeface="+mn-ea"/>
                <a:cs typeface="+mn-cs"/>
              </a:rPr>
              <a:t>holistic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approach</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these</a:t>
            </a:r>
            <a:r>
              <a:rPr lang="it-IT" sz="1200" b="0" i="0" u="none" strike="noStrike" kern="1200" baseline="0" dirty="0">
                <a:solidFill>
                  <a:schemeClr val="tx1"/>
                </a:solidFill>
                <a:latin typeface="+mn-lt"/>
                <a:ea typeface="+mn-ea"/>
                <a:cs typeface="+mn-cs"/>
              </a:rPr>
              <a:t> challenges include, </a:t>
            </a:r>
            <a:r>
              <a:rPr lang="en-US" sz="1200" b="0" i="0" u="none" strike="noStrike" kern="1200" baseline="0" dirty="0">
                <a:solidFill>
                  <a:schemeClr val="tx1"/>
                </a:solidFill>
                <a:latin typeface="+mn-lt"/>
                <a:ea typeface="+mn-ea"/>
                <a:cs typeface="+mn-cs"/>
              </a:rPr>
              <a:t>HMI will guide drivers through different take over processes to avoid unsafe </a:t>
            </a:r>
            <a:r>
              <a:rPr lang="it-IT" sz="1200" b="0" i="0" u="none" strike="noStrike" kern="1200" baseline="0" dirty="0">
                <a:solidFill>
                  <a:schemeClr val="tx1"/>
                </a:solidFill>
                <a:latin typeface="+mn-lt"/>
                <a:ea typeface="+mn-ea"/>
                <a:cs typeface="+mn-cs"/>
              </a:rPr>
              <a:t>transfers of control.</a:t>
            </a:r>
            <a:r>
              <a:rPr lang="en-US" sz="1200" b="0" i="0" u="none" strike="noStrike" kern="1200" baseline="0" dirty="0" err="1">
                <a:solidFill>
                  <a:schemeClr val="tx1"/>
                </a:solidFill>
                <a:latin typeface="+mn-lt"/>
                <a:ea typeface="+mn-ea"/>
                <a:cs typeface="+mn-cs"/>
              </a:rPr>
              <a:t>nicating</a:t>
            </a:r>
            <a:r>
              <a:rPr lang="en-US" sz="1200" b="0" i="0" u="none" strike="noStrike" kern="1200" baseline="0" dirty="0">
                <a:solidFill>
                  <a:schemeClr val="tx1"/>
                </a:solidFill>
                <a:latin typeface="+mn-lt"/>
                <a:ea typeface="+mn-ea"/>
                <a:cs typeface="+mn-cs"/>
              </a:rPr>
              <a:t> preventive actions to maintain driver fitness.</a:t>
            </a:r>
          </a:p>
          <a:p>
            <a:r>
              <a:rPr lang="it-IT" sz="1200" b="0" i="0" u="none" strike="noStrike" kern="1200" baseline="0" dirty="0">
                <a:solidFill>
                  <a:schemeClr val="tx1"/>
                </a:solidFill>
                <a:latin typeface="+mn-lt"/>
                <a:ea typeface="+mn-ea"/>
                <a:cs typeface="+mn-cs"/>
              </a:rPr>
              <a:t>A </a:t>
            </a:r>
            <a:r>
              <a:rPr lang="it-IT" sz="1200" b="0" i="0" u="none" strike="noStrike" kern="1200" baseline="0" dirty="0" err="1">
                <a:solidFill>
                  <a:schemeClr val="tx1"/>
                </a:solidFill>
                <a:latin typeface="+mn-lt"/>
                <a:ea typeface="+mn-ea"/>
                <a:cs typeface="+mn-cs"/>
              </a:rPr>
              <a:t>better</a:t>
            </a:r>
            <a:r>
              <a:rPr lang="it-IT" sz="1200" b="0" i="0" u="none" strike="noStrike" kern="1200" baseline="0" dirty="0">
                <a:solidFill>
                  <a:schemeClr val="tx1"/>
                </a:solidFill>
                <a:latin typeface="+mn-lt"/>
                <a:ea typeface="+mn-ea"/>
                <a:cs typeface="+mn-cs"/>
              </a:rPr>
              <a:t> system </a:t>
            </a:r>
            <a:r>
              <a:rPr lang="it-IT" sz="1200" b="0" i="0" u="none" strike="noStrike" kern="1200" baseline="0" dirty="0" err="1">
                <a:solidFill>
                  <a:schemeClr val="tx1"/>
                </a:solidFill>
                <a:latin typeface="+mn-lt"/>
                <a:ea typeface="+mn-ea"/>
                <a:cs typeface="+mn-cs"/>
              </a:rPr>
              <a:t>understanding</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aims</a:t>
            </a:r>
            <a:r>
              <a:rPr lang="it-IT" sz="1200" b="0" i="0" u="none" strike="noStrike" kern="1200" baseline="0" dirty="0">
                <a:solidFill>
                  <a:schemeClr val="tx1"/>
                </a:solidFill>
                <a:latin typeface="+mn-lt"/>
                <a:ea typeface="+mn-ea"/>
                <a:cs typeface="+mn-cs"/>
              </a:rPr>
              <a:t> to </a:t>
            </a:r>
            <a:r>
              <a:rPr lang="en-US" sz="1200" b="0" i="0" u="none" strike="noStrike" kern="1200" baseline="0" dirty="0">
                <a:solidFill>
                  <a:schemeClr val="tx1"/>
                </a:solidFill>
                <a:latin typeface="+mn-lt"/>
                <a:ea typeface="+mn-ea"/>
                <a:cs typeface="+mn-cs"/>
              </a:rPr>
              <a:t>reduce distrust and erroneous vehicle handling.</a:t>
            </a:r>
          </a:p>
          <a:p>
            <a:r>
              <a:rPr lang="en-US" sz="1200" b="0" i="0" u="none" strike="noStrike" kern="1200" baseline="0" dirty="0">
                <a:solidFill>
                  <a:schemeClr val="tx1"/>
                </a:solidFill>
                <a:latin typeface="+mn-lt"/>
                <a:ea typeface="+mn-ea"/>
                <a:cs typeface="+mn-cs"/>
              </a:rPr>
              <a:t>The HMI is designed by Delft University, FCA Italy and Altran primarily, with SWOV, Autoliv and  </a:t>
            </a:r>
            <a:r>
              <a:rPr lang="en-US" sz="1200" b="0" i="0" u="none" strike="noStrike" kern="1200" baseline="0" dirty="0" err="1">
                <a:solidFill>
                  <a:schemeClr val="tx1"/>
                </a:solidFill>
                <a:latin typeface="+mn-lt"/>
                <a:ea typeface="+mn-ea"/>
                <a:cs typeface="+mn-cs"/>
              </a:rPr>
              <a:t>Konsberg</a:t>
            </a:r>
            <a:r>
              <a:rPr lang="en-US" sz="1200" b="0" i="0" u="none" strike="noStrike" kern="1200" baseline="0" dirty="0">
                <a:solidFill>
                  <a:schemeClr val="tx1"/>
                </a:solidFill>
                <a:latin typeface="+mn-lt"/>
                <a:ea typeface="+mn-ea"/>
                <a:cs typeface="+mn-cs"/>
              </a:rPr>
              <a:t> Maritime, and prototyped by Delft University, Altran and FCA Italy. Constraints based on</a:t>
            </a:r>
          </a:p>
          <a:p>
            <a:r>
              <a:rPr lang="en-US" sz="1200" b="0" i="0" u="none" strike="noStrike" kern="1200" baseline="0" dirty="0">
                <a:solidFill>
                  <a:schemeClr val="tx1"/>
                </a:solidFill>
                <a:latin typeface="+mn-lt"/>
                <a:ea typeface="+mn-ea"/>
                <a:cs typeface="+mn-cs"/>
              </a:rPr>
              <a:t>individual drivers’ preferences and characteristics, both in terms of driver and automation state, are </a:t>
            </a:r>
            <a:r>
              <a:rPr lang="it-IT" sz="1200" b="0" i="0" u="none" strike="noStrike" kern="1200" baseline="0" dirty="0" err="1">
                <a:solidFill>
                  <a:schemeClr val="tx1"/>
                </a:solidFill>
                <a:latin typeface="+mn-lt"/>
                <a:ea typeface="+mn-ea"/>
                <a:cs typeface="+mn-cs"/>
              </a:rPr>
              <a:t>implemented</a:t>
            </a:r>
            <a:r>
              <a:rPr lang="it-IT" sz="1200" b="0" i="0" u="none" strike="noStrike" kern="1200" baseline="0" dirty="0">
                <a:solidFill>
                  <a:schemeClr val="tx1"/>
                </a:solidFill>
                <a:latin typeface="+mn-lt"/>
                <a:ea typeface="+mn-ea"/>
                <a:cs typeface="+mn-cs"/>
              </a:rPr>
              <a:t> by </a:t>
            </a:r>
            <a:r>
              <a:rPr lang="it-IT" sz="1200" b="0" i="0" u="none" strike="noStrike" kern="1200" baseline="0" dirty="0" err="1">
                <a:solidFill>
                  <a:schemeClr val="tx1"/>
                </a:solidFill>
                <a:latin typeface="+mn-lt"/>
                <a:ea typeface="+mn-ea"/>
                <a:cs typeface="+mn-cs"/>
              </a:rPr>
              <a:t>Cygnify</a:t>
            </a:r>
            <a:r>
              <a:rPr lang="it-IT" sz="1200" b="0" i="0" u="none" strike="noStrike" kern="1200" baseline="0" dirty="0">
                <a:solidFill>
                  <a:schemeClr val="tx1"/>
                </a:solidFill>
                <a:latin typeface="+mn-lt"/>
                <a:ea typeface="+mn-ea"/>
                <a:cs typeface="+mn-cs"/>
              </a:rPr>
              <a:t>.</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15</a:t>
            </a:fld>
            <a:endParaRPr lang="fr-FR"/>
          </a:p>
        </p:txBody>
      </p:sp>
    </p:spTree>
    <p:extLst>
      <p:ext uri="{BB962C8B-B14F-4D97-AF65-F5344CB8AC3E}">
        <p14:creationId xmlns:p14="http://schemas.microsoft.com/office/powerpoint/2010/main" val="2172259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Fast, flexible and efficient mobility solutions  for testing HMI, </a:t>
            </a:r>
            <a:r>
              <a:rPr kumimoji="0" lang="en-US" sz="1200" b="0" i="0" u="none" strike="noStrike" kern="1200" cap="none" spc="0" normalizeH="0" baseline="0" noProof="0" dirty="0" err="1">
                <a:ln>
                  <a:noFill/>
                </a:ln>
                <a:solidFill>
                  <a:prstClr val="black"/>
                </a:solidFill>
                <a:effectLst/>
                <a:uLnTx/>
                <a:uFillTx/>
                <a:latin typeface="+mn-lt"/>
                <a:ea typeface="+mn-ea"/>
                <a:cs typeface="+mn-cs"/>
              </a:rPr>
              <a:t>sw</a:t>
            </a:r>
            <a:r>
              <a:rPr kumimoji="0" lang="en-US" sz="1200" b="0" i="0" u="none" strike="noStrike" kern="1200" cap="none" spc="0" normalizeH="0" baseline="0" noProof="0" dirty="0">
                <a:ln>
                  <a:noFill/>
                </a:ln>
                <a:solidFill>
                  <a:prstClr val="black"/>
                </a:solidFill>
                <a:effectLst/>
                <a:uLnTx/>
                <a:uFillTx/>
                <a:latin typeface="+mn-lt"/>
                <a:ea typeface="+mn-ea"/>
                <a:cs typeface="+mn-cs"/>
              </a:rPr>
              <a:t> modules by  </a:t>
            </a:r>
            <a:r>
              <a:rPr kumimoji="0" lang="en-US" sz="1200" b="1" i="0" u="none" strike="noStrike" kern="1200" cap="none" spc="0" normalizeH="0" baseline="0" noProof="0" dirty="0">
                <a:ln>
                  <a:noFill/>
                </a:ln>
                <a:solidFill>
                  <a:prstClr val="black"/>
                </a:solidFill>
                <a:effectLst/>
                <a:uLnTx/>
                <a:uFillTx/>
                <a:latin typeface="+mn-lt"/>
                <a:ea typeface="+mn-ea"/>
                <a:cs typeface="+mn-cs"/>
              </a:rPr>
              <a:t>car</a:t>
            </a:r>
            <a:r>
              <a:rPr kumimoji="0" lang="en-US" sz="1200" b="0" i="0" u="none" strike="noStrike" kern="1200" cap="none" spc="0" normalizeH="0" baseline="0" noProof="0" dirty="0">
                <a:ln>
                  <a:noFill/>
                </a:ln>
                <a:solidFill>
                  <a:prstClr val="black"/>
                </a:solidFill>
                <a:effectLst/>
                <a:uLnTx/>
                <a:uFillTx/>
                <a:latin typeface="+mn-lt"/>
                <a:ea typeface="+mn-ea"/>
                <a:cs typeface="+mn-cs"/>
              </a:rPr>
              <a:t> makers </a:t>
            </a:r>
            <a:endParaRPr kumimoji="0" lang="it-IT"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MEDIATOR’s work is relevant for the following target groups: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it-IT" sz="1200" b="0" i="0" u="none" strike="noStrike" kern="1200" cap="none" spc="0" normalizeH="0" baseline="0" noProof="0" dirty="0" err="1">
                <a:ln>
                  <a:noFill/>
                </a:ln>
                <a:solidFill>
                  <a:prstClr val="black"/>
                </a:solidFill>
                <a:effectLst/>
                <a:uLnTx/>
                <a:uFillTx/>
                <a:latin typeface="+mn-lt"/>
                <a:ea typeface="+mn-ea"/>
                <a:cs typeface="+mn-cs"/>
              </a:rPr>
              <a:t>Transport</a:t>
            </a: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it-IT" sz="1200" b="0" i="0" u="none" strike="noStrike" kern="1200" cap="none" spc="0" normalizeH="0" baseline="0" noProof="0" dirty="0" err="1">
                <a:ln>
                  <a:noFill/>
                </a:ln>
                <a:solidFill>
                  <a:prstClr val="black"/>
                </a:solidFill>
                <a:effectLst/>
                <a:uLnTx/>
                <a:uFillTx/>
                <a:latin typeface="+mn-lt"/>
                <a:ea typeface="+mn-ea"/>
                <a:cs typeface="+mn-cs"/>
              </a:rPr>
              <a:t>safety</a:t>
            </a:r>
            <a:r>
              <a:rPr kumimoji="0" lang="it-IT" sz="1200" b="0" i="0" u="none" strike="noStrike" kern="1200" cap="none" spc="0" normalizeH="0" baseline="0" noProof="0" dirty="0">
                <a:ln>
                  <a:noFill/>
                </a:ln>
                <a:solidFill>
                  <a:prstClr val="black"/>
                </a:solidFill>
                <a:effectLst/>
                <a:uLnTx/>
                <a:uFillTx/>
                <a:latin typeface="+mn-lt"/>
                <a:ea typeface="+mn-ea"/>
                <a:cs typeface="+mn-cs"/>
              </a:rPr>
              <a:t> communities  • Road </a:t>
            </a:r>
            <a:r>
              <a:rPr kumimoji="0" lang="it-IT" sz="1200" b="0" i="0" u="none" strike="noStrike" kern="1200" cap="none" spc="0" normalizeH="0" baseline="0" noProof="0" dirty="0" err="1">
                <a:ln>
                  <a:noFill/>
                </a:ln>
                <a:solidFill>
                  <a:prstClr val="black"/>
                </a:solidFill>
                <a:effectLst/>
                <a:uLnTx/>
                <a:uFillTx/>
                <a:latin typeface="+mn-lt"/>
                <a:ea typeface="+mn-ea"/>
                <a:cs typeface="+mn-cs"/>
              </a:rPr>
              <a:t>infrastructure</a:t>
            </a:r>
            <a:r>
              <a:rPr kumimoji="0" lang="it-IT" sz="1200" b="0" i="0" u="none" strike="noStrike" kern="1200" cap="none" spc="0" normalizeH="0" baseline="0" noProof="0" dirty="0">
                <a:ln>
                  <a:noFill/>
                </a:ln>
                <a:solidFill>
                  <a:prstClr val="black"/>
                </a:solidFill>
                <a:effectLst/>
                <a:uLnTx/>
                <a:uFillTx/>
                <a:latin typeface="+mn-lt"/>
                <a:ea typeface="+mn-ea"/>
                <a:cs typeface="+mn-cs"/>
              </a:rPr>
              <a:t> communities  • Automotive </a:t>
            </a:r>
            <a:r>
              <a:rPr kumimoji="0" lang="it-IT" sz="1200" b="0" i="0" u="none" strike="noStrike" kern="1200" cap="none" spc="0" normalizeH="0" baseline="0" noProof="0" dirty="0" err="1">
                <a:ln>
                  <a:noFill/>
                </a:ln>
                <a:solidFill>
                  <a:prstClr val="black"/>
                </a:solidFill>
                <a:effectLst/>
                <a:uLnTx/>
                <a:uFillTx/>
                <a:latin typeface="+mn-lt"/>
                <a:ea typeface="+mn-ea"/>
                <a:cs typeface="+mn-cs"/>
              </a:rPr>
              <a:t>industry</a:t>
            </a: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 Researchers in the field of human factors </a:t>
            </a:r>
            <a:r>
              <a:rPr kumimoji="0" lang="it-IT" sz="1200" b="0" i="0" u="none" strike="noStrike" kern="1200" cap="none" spc="0" normalizeH="0" baseline="0" noProof="0" dirty="0">
                <a:ln>
                  <a:noFill/>
                </a:ln>
                <a:solidFill>
                  <a:prstClr val="black"/>
                </a:solidFill>
                <a:effectLst/>
                <a:uLnTx/>
                <a:uFillTx/>
                <a:latin typeface="+mn-lt"/>
                <a:ea typeface="+mn-ea"/>
                <a:cs typeface="+mn-cs"/>
              </a:rPr>
              <a:t>• Aviation, </a:t>
            </a:r>
            <a:r>
              <a:rPr kumimoji="0" lang="it-IT" sz="1200" b="0" i="0" u="none" strike="noStrike" kern="1200" cap="none" spc="0" normalizeH="0" baseline="0" noProof="0" dirty="0" err="1">
                <a:ln>
                  <a:noFill/>
                </a:ln>
                <a:solidFill>
                  <a:prstClr val="black"/>
                </a:solidFill>
                <a:effectLst/>
                <a:uLnTx/>
                <a:uFillTx/>
                <a:latin typeface="+mn-lt"/>
                <a:ea typeface="+mn-ea"/>
                <a:cs typeface="+mn-cs"/>
              </a:rPr>
              <a:t>maritime</a:t>
            </a:r>
            <a:r>
              <a:rPr kumimoji="0" lang="it-IT" sz="1200" b="0" i="0" u="none" strike="noStrike" kern="1200" cap="none" spc="0" normalizeH="0" baseline="0" noProof="0" dirty="0">
                <a:ln>
                  <a:noFill/>
                </a:ln>
                <a:solidFill>
                  <a:prstClr val="black"/>
                </a:solidFill>
                <a:effectLst/>
                <a:uLnTx/>
                <a:uFillTx/>
                <a:latin typeface="+mn-lt"/>
                <a:ea typeface="+mn-ea"/>
                <a:cs typeface="+mn-cs"/>
              </a:rPr>
              <a:t> and </a:t>
            </a:r>
            <a:r>
              <a:rPr kumimoji="0" lang="it-IT" sz="1200" b="0" i="0" u="none" strike="noStrike" kern="1200" cap="none" spc="0" normalizeH="0" baseline="0" noProof="0" dirty="0" err="1">
                <a:ln>
                  <a:noFill/>
                </a:ln>
                <a:solidFill>
                  <a:prstClr val="black"/>
                </a:solidFill>
                <a:effectLst/>
                <a:uLnTx/>
                <a:uFillTx/>
                <a:latin typeface="+mn-lt"/>
                <a:ea typeface="+mn-ea"/>
                <a:cs typeface="+mn-cs"/>
              </a:rPr>
              <a:t>rail</a:t>
            </a:r>
            <a:r>
              <a:rPr kumimoji="0" lang="it-IT" sz="1200" b="0" i="0" u="none" strike="noStrike" kern="1200" cap="none" spc="0" normalizeH="0" baseline="0" noProof="0" dirty="0">
                <a:ln>
                  <a:noFill/>
                </a:ln>
                <a:solidFill>
                  <a:prstClr val="black"/>
                </a:solidFill>
                <a:effectLst/>
                <a:uLnTx/>
                <a:uFillTx/>
                <a:latin typeface="+mn-lt"/>
                <a:ea typeface="+mn-ea"/>
                <a:cs typeface="+mn-cs"/>
              </a:rPr>
              <a:t> </a:t>
            </a:r>
            <a:r>
              <a:rPr kumimoji="0" lang="it-IT" sz="1200" b="0" i="0" u="none" strike="noStrike" kern="1200" cap="none" spc="0" normalizeH="0" baseline="0" noProof="0" dirty="0" err="1">
                <a:ln>
                  <a:noFill/>
                </a:ln>
                <a:solidFill>
                  <a:prstClr val="black"/>
                </a:solidFill>
                <a:effectLst/>
                <a:uLnTx/>
                <a:uFillTx/>
                <a:latin typeface="+mn-lt"/>
                <a:ea typeface="+mn-ea"/>
                <a:cs typeface="+mn-cs"/>
              </a:rPr>
              <a:t>transport</a:t>
            </a:r>
            <a:r>
              <a:rPr kumimoji="0" lang="it-IT" sz="1200" b="0" i="0" u="none" strike="noStrike" kern="1200" cap="none" spc="0" normalizeH="0" baseline="0" noProof="0" dirty="0">
                <a:ln>
                  <a:noFill/>
                </a:ln>
                <a:solidFill>
                  <a:prstClr val="black"/>
                </a:solidFill>
                <a:effectLst/>
                <a:uLnTx/>
                <a:uFillTx/>
                <a:latin typeface="+mn-lt"/>
                <a:ea typeface="+mn-ea"/>
                <a:cs typeface="+mn-cs"/>
              </a:rPr>
              <a:t>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EU and Member State policy and decision makers  </a:t>
            </a:r>
            <a:r>
              <a:rPr kumimoji="0" lang="it-IT" sz="1200" b="0" i="0" u="none" strike="noStrike" kern="1200" cap="none" spc="0" normalizeH="0" baseline="0" noProof="0" dirty="0">
                <a:ln>
                  <a:noFill/>
                </a:ln>
                <a:solidFill>
                  <a:prstClr val="black"/>
                </a:solidFill>
                <a:effectLst/>
                <a:uLnTx/>
                <a:uFillTx/>
                <a:latin typeface="+mn-lt"/>
                <a:ea typeface="+mn-ea"/>
                <a:cs typeface="+mn-cs"/>
              </a:rPr>
              <a:t>• Professional media   • Public / end-user </a:t>
            </a:r>
          </a:p>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16</a:t>
            </a:fld>
            <a:endParaRPr lang="fr-FR"/>
          </a:p>
        </p:txBody>
      </p:sp>
    </p:spTree>
    <p:extLst>
      <p:ext uri="{BB962C8B-B14F-4D97-AF65-F5344CB8AC3E}">
        <p14:creationId xmlns:p14="http://schemas.microsoft.com/office/powerpoint/2010/main" val="4103799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a:t>Have</a:t>
            </a:r>
            <a:r>
              <a:rPr lang="it-IT" dirty="0"/>
              <a:t> </a:t>
            </a:r>
            <a:r>
              <a:rPr lang="it-IT" dirty="0" err="1"/>
              <a:t>you</a:t>
            </a:r>
            <a:r>
              <a:rPr lang="it-IT" dirty="0"/>
              <a:t> some q?</a:t>
            </a:r>
          </a:p>
        </p:txBody>
      </p:sp>
      <p:sp>
        <p:nvSpPr>
          <p:cNvPr id="4" name="Slide Number Placeholder 3"/>
          <p:cNvSpPr>
            <a:spLocks noGrp="1"/>
          </p:cNvSpPr>
          <p:nvPr>
            <p:ph type="sldNum" sz="quarter" idx="5"/>
          </p:nvPr>
        </p:nvSpPr>
        <p:spPr/>
        <p:txBody>
          <a:bodyPr/>
          <a:lstStyle/>
          <a:p>
            <a:fld id="{26D1102C-911E-4BE7-A9EF-CE7EE4713F99}" type="slidenum">
              <a:rPr lang="fr-FR" smtClean="0"/>
              <a:t>17</a:t>
            </a:fld>
            <a:endParaRPr lang="fr-FR"/>
          </a:p>
        </p:txBody>
      </p:sp>
    </p:spTree>
    <p:extLst>
      <p:ext uri="{BB962C8B-B14F-4D97-AF65-F5344CB8AC3E}">
        <p14:creationId xmlns:p14="http://schemas.microsoft.com/office/powerpoint/2010/main" val="419213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MEDIATOR is a 4-year project led by SWOV. It started in May 2019. MEDIATOR will develop a Mediating system for drivers in semi-automated and highly automated vehicles, resulting</a:t>
            </a:r>
          </a:p>
          <a:p>
            <a:r>
              <a:rPr lang="en-US" sz="1200" b="1" i="0" u="none" strike="noStrike" kern="1200" baseline="0" dirty="0">
                <a:solidFill>
                  <a:schemeClr val="tx1"/>
                </a:solidFill>
                <a:latin typeface="+mn-lt"/>
                <a:ea typeface="+mn-ea"/>
                <a:cs typeface="+mn-cs"/>
              </a:rPr>
              <a:t>in safe, real-time switching between the human driver and automated system based on who is most fit to drive.</a:t>
            </a:r>
          </a:p>
          <a:p>
            <a:r>
              <a:rPr lang="en-US" sz="1200" b="0" i="0" u="none" strike="noStrike" kern="1200" baseline="0" dirty="0">
                <a:solidFill>
                  <a:schemeClr val="tx1"/>
                </a:solidFill>
                <a:latin typeface="+mn-lt"/>
                <a:ea typeface="+mn-ea"/>
                <a:cs typeface="+mn-cs"/>
              </a:rPr>
              <a:t>In </a:t>
            </a:r>
            <a:r>
              <a:rPr lang="en-US" sz="1200" b="1" i="0" u="none" strike="noStrike" kern="1200" baseline="0" dirty="0">
                <a:solidFill>
                  <a:schemeClr val="tx1"/>
                </a:solidFill>
                <a:latin typeface="+mn-lt"/>
                <a:ea typeface="+mn-ea"/>
                <a:cs typeface="+mn-cs"/>
              </a:rPr>
              <a:t>all transport modes </a:t>
            </a:r>
            <a:r>
              <a:rPr lang="en-US" sz="1200" b="0" i="0" u="none" strike="noStrike" kern="1200" baseline="0" dirty="0">
                <a:solidFill>
                  <a:schemeClr val="tx1"/>
                </a:solidFill>
                <a:latin typeface="+mn-lt"/>
                <a:ea typeface="+mn-ea"/>
                <a:cs typeface="+mn-cs"/>
              </a:rPr>
              <a:t>(road/rail vehicles, marine vessels and aircraft), new technological developments and automation </a:t>
            </a:r>
            <a:r>
              <a:rPr lang="en-US" sz="1200" b="1" i="0" u="none" strike="noStrike" kern="1200" baseline="0" dirty="0">
                <a:solidFill>
                  <a:schemeClr val="tx1"/>
                </a:solidFill>
                <a:latin typeface="+mn-lt"/>
                <a:ea typeface="+mn-ea"/>
                <a:cs typeface="+mn-cs"/>
              </a:rPr>
              <a:t>fundamentally change the role of humans </a:t>
            </a:r>
            <a:r>
              <a:rPr lang="en-US" sz="1200" b="0" i="0" u="none" strike="noStrike" kern="1200" baseline="0" dirty="0">
                <a:solidFill>
                  <a:schemeClr val="tx1"/>
                </a:solidFill>
                <a:latin typeface="+mn-lt"/>
                <a:ea typeface="+mn-ea"/>
                <a:cs typeface="+mn-cs"/>
              </a:rPr>
              <a:t>when interacting with machines and the environment </a:t>
            </a:r>
          </a:p>
          <a:p>
            <a:r>
              <a:rPr lang="en-US" sz="1200" b="0" i="0" u="none" strike="noStrike" kern="1200" baseline="0" dirty="0">
                <a:solidFill>
                  <a:schemeClr val="tx1"/>
                </a:solidFill>
                <a:latin typeface="+mn-lt"/>
                <a:ea typeface="+mn-ea"/>
                <a:cs typeface="+mn-cs"/>
              </a:rPr>
              <a:t>In particular, these developments have substantial potential to improve safety, since they reduce the influence of human fallibility. </a:t>
            </a:r>
          </a:p>
          <a:p>
            <a:r>
              <a:rPr lang="en-US" sz="1200" b="0" i="0" u="none" strike="noStrike" kern="1200" baseline="0" dirty="0">
                <a:solidFill>
                  <a:schemeClr val="tx1"/>
                </a:solidFill>
                <a:latin typeface="+mn-lt"/>
                <a:ea typeface="+mn-ea"/>
                <a:cs typeface="+mn-cs"/>
              </a:rPr>
              <a:t>The transition to full automation, however, brings new risks, such as mode confusion, overreliance, reduced situational awareness and misuse. </a:t>
            </a:r>
          </a:p>
          <a:p>
            <a:r>
              <a:rPr lang="en-US" sz="1200" b="0" i="0" u="none" strike="noStrike" kern="1200" baseline="0" dirty="0">
                <a:solidFill>
                  <a:schemeClr val="tx1"/>
                </a:solidFill>
                <a:latin typeface="+mn-lt"/>
                <a:ea typeface="+mn-ea"/>
                <a:cs typeface="+mn-cs"/>
              </a:rPr>
              <a:t>The driving task changes to a more supervisory role, reducing the task load and potentially leading to degraded human performance.  Similarly, the automated system may not (yet) function in all situations.</a:t>
            </a:r>
          </a:p>
          <a:p>
            <a:r>
              <a:rPr lang="en-US" sz="1200" b="0" i="0" u="none" strike="noStrike" kern="1200" baseline="0" dirty="0">
                <a:solidFill>
                  <a:schemeClr val="tx1"/>
                </a:solidFill>
                <a:latin typeface="+mn-lt"/>
                <a:ea typeface="+mn-ea"/>
                <a:cs typeface="+mn-cs"/>
              </a:rPr>
              <a:t>it is crucial to ensure an unambiguous, smooth and </a:t>
            </a:r>
            <a:r>
              <a:rPr lang="en-US" sz="1200" b="1" i="0" u="none" strike="noStrike" kern="1200" baseline="0" dirty="0">
                <a:solidFill>
                  <a:schemeClr val="tx1"/>
                </a:solidFill>
                <a:latin typeface="+mn-lt"/>
                <a:ea typeface="+mn-ea"/>
                <a:cs typeface="+mn-cs"/>
              </a:rPr>
              <a:t>safe co-operation between the human and the system</a:t>
            </a:r>
            <a:r>
              <a:rPr lang="en-US" sz="1200" b="0" i="0" u="none" strike="noStrike" kern="1200" baseline="0" dirty="0">
                <a:solidFill>
                  <a:schemeClr val="tx1"/>
                </a:solidFill>
                <a:latin typeface="+mn-lt"/>
                <a:ea typeface="+mn-ea"/>
                <a:cs typeface="+mn-cs"/>
              </a:rPr>
              <a:t>, switching between the two and integrating the best of both. </a:t>
            </a:r>
          </a:p>
          <a:p>
            <a:r>
              <a:rPr lang="en-US" sz="1200" b="0" i="0" u="none" strike="noStrike" kern="1200" baseline="0" dirty="0">
                <a:solidFill>
                  <a:schemeClr val="tx1"/>
                </a:solidFill>
                <a:latin typeface="+mn-lt"/>
                <a:ea typeface="+mn-ea"/>
                <a:cs typeface="+mn-cs"/>
              </a:rPr>
              <a:t>ME system aims to solve some of the well-known driver-vehicle interaction problems occurring at intermediate automation levels (SAE levels 2–4), such as impaired driver states (e.g., fatigue or inattention), overreliance and/or poor take-over performance.</a:t>
            </a:r>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4</a:t>
            </a:fld>
            <a:endParaRPr lang="fr-FR"/>
          </a:p>
        </p:txBody>
      </p:sp>
    </p:spTree>
    <p:extLst>
      <p:ext uri="{BB962C8B-B14F-4D97-AF65-F5344CB8AC3E}">
        <p14:creationId xmlns:p14="http://schemas.microsoft.com/office/powerpoint/2010/main" val="117967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Short video </a:t>
            </a:r>
            <a:r>
              <a:rPr lang="it-IT" dirty="0" err="1"/>
              <a:t>explains</a:t>
            </a:r>
            <a:r>
              <a:rPr lang="it-IT" dirty="0"/>
              <a:t> </a:t>
            </a:r>
            <a:r>
              <a:rPr lang="it-IT" dirty="0" err="1"/>
              <a:t>better</a:t>
            </a:r>
            <a:r>
              <a:rPr lang="it-IT" dirty="0"/>
              <a:t> the </a:t>
            </a:r>
            <a:r>
              <a:rPr lang="it-IT" dirty="0" err="1"/>
              <a:t>objectives</a:t>
            </a:r>
            <a:r>
              <a:rPr lang="it-IT" dirty="0"/>
              <a:t> of </a:t>
            </a:r>
            <a:r>
              <a:rPr lang="it-IT" dirty="0" err="1"/>
              <a:t>this</a:t>
            </a:r>
            <a:r>
              <a:rPr lang="it-IT" dirty="0"/>
              <a:t> EU project 180 MG </a:t>
            </a:r>
            <a:r>
              <a:rPr lang="it-IT" dirty="0" err="1"/>
              <a:t>not</a:t>
            </a:r>
            <a:r>
              <a:rPr lang="it-IT" dirty="0"/>
              <a:t> </a:t>
            </a:r>
            <a:r>
              <a:rPr lang="it-IT" dirty="0" err="1"/>
              <a:t>inserted</a:t>
            </a:r>
            <a:endParaRPr lang="it-IT" dirty="0"/>
          </a:p>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5</a:t>
            </a:fld>
            <a:endParaRPr lang="fr-FR"/>
          </a:p>
        </p:txBody>
      </p:sp>
    </p:spTree>
    <p:extLst>
      <p:ext uri="{BB962C8B-B14F-4D97-AF65-F5344CB8AC3E}">
        <p14:creationId xmlns:p14="http://schemas.microsoft.com/office/powerpoint/2010/main" val="407597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MEDIATOR project is carried out by a consortium with a mix of </a:t>
            </a:r>
            <a:r>
              <a:rPr lang="en-US" sz="1200" b="1" i="0" u="none" strike="noStrike" kern="1200" baseline="0" dirty="0">
                <a:solidFill>
                  <a:schemeClr val="tx1"/>
                </a:solidFill>
                <a:latin typeface="+mn-lt"/>
                <a:ea typeface="+mn-ea"/>
                <a:cs typeface="+mn-cs"/>
              </a:rPr>
              <a:t>research organizations </a:t>
            </a:r>
            <a:r>
              <a:rPr lang="en-US" sz="1200" b="0" i="0" u="none" strike="noStrike" kern="1200" baseline="0" dirty="0">
                <a:solidFill>
                  <a:schemeClr val="tx1"/>
                </a:solidFill>
                <a:latin typeface="+mn-lt"/>
                <a:ea typeface="+mn-ea"/>
                <a:cs typeface="+mn-cs"/>
              </a:rPr>
              <a:t>(knowledge institutes and universities) and </a:t>
            </a:r>
            <a:r>
              <a:rPr lang="en-US" sz="1200" b="1" i="0" u="none" strike="noStrike" kern="1200" baseline="0" dirty="0">
                <a:solidFill>
                  <a:schemeClr val="tx1"/>
                </a:solidFill>
                <a:latin typeface="+mn-lt"/>
                <a:ea typeface="+mn-ea"/>
                <a:cs typeface="+mn-cs"/>
              </a:rPr>
              <a:t>industry</a:t>
            </a:r>
            <a:r>
              <a:rPr lang="en-US" sz="1200" b="0" i="0" u="none" strike="noStrike" kern="1200" baseline="0" dirty="0">
                <a:solidFill>
                  <a:schemeClr val="tx1"/>
                </a:solidFill>
                <a:latin typeface="+mn-lt"/>
                <a:ea typeface="+mn-ea"/>
                <a:cs typeface="+mn-cs"/>
              </a:rPr>
              <a:t> (technology developers, </a:t>
            </a:r>
            <a:r>
              <a:rPr lang="en-US" sz="1200" b="1" i="0" u="none" strike="noStrike" kern="1200" baseline="0" dirty="0">
                <a:solidFill>
                  <a:schemeClr val="tx1"/>
                </a:solidFill>
                <a:latin typeface="+mn-lt"/>
                <a:ea typeface="+mn-ea"/>
                <a:cs typeface="+mn-cs"/>
              </a:rPr>
              <a:t>OEMs and suppliers</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The majority of the partners have a substantial experience in European-funded projects and represent multi-disciplinary knowledge, expertise and skills that are needed for the realization of </a:t>
            </a:r>
            <a:r>
              <a:rPr lang="it-IT" sz="1200" b="0" i="0" u="none" strike="noStrike" kern="1200" baseline="0" dirty="0">
                <a:solidFill>
                  <a:schemeClr val="tx1"/>
                </a:solidFill>
                <a:latin typeface="+mn-lt"/>
                <a:ea typeface="+mn-ea"/>
                <a:cs typeface="+mn-cs"/>
              </a:rPr>
              <a:t>the Mediator system. The </a:t>
            </a:r>
            <a:r>
              <a:rPr lang="it-IT" sz="1200" b="0" i="0" u="none" strike="noStrike" kern="1200" baseline="0" dirty="0" err="1">
                <a:solidFill>
                  <a:schemeClr val="tx1"/>
                </a:solidFill>
                <a:latin typeface="+mn-lt"/>
                <a:ea typeface="+mn-ea"/>
                <a:cs typeface="+mn-cs"/>
              </a:rPr>
              <a:t>corect</a:t>
            </a:r>
            <a:r>
              <a:rPr lang="it-IT" sz="1200" b="0" i="0" u="none" strike="noStrike" kern="1200" baseline="0" dirty="0">
                <a:solidFill>
                  <a:schemeClr val="tx1"/>
                </a:solidFill>
                <a:latin typeface="+mn-lt"/>
                <a:ea typeface="+mn-ea"/>
                <a:cs typeface="+mn-cs"/>
              </a:rPr>
              <a:t> balance of the:</a:t>
            </a:r>
          </a:p>
          <a:p>
            <a:r>
              <a:rPr lang="it-IT" sz="1200" b="0" i="0" u="none" strike="noStrike" kern="1200" baseline="0" dirty="0">
                <a:solidFill>
                  <a:schemeClr val="tx1"/>
                </a:solidFill>
                <a:latin typeface="+mn-lt"/>
                <a:ea typeface="+mn-ea"/>
                <a:cs typeface="+mn-cs"/>
              </a:rPr>
              <a:t>HMI </a:t>
            </a:r>
            <a:r>
              <a:rPr lang="en-US" sz="1200" b="0" i="0" u="none" strike="noStrike" kern="1200" baseline="0" dirty="0">
                <a:solidFill>
                  <a:schemeClr val="tx1"/>
                </a:solidFill>
                <a:latin typeface="+mn-lt"/>
                <a:ea typeface="+mn-ea"/>
                <a:cs typeface="+mn-cs"/>
              </a:rPr>
              <a:t>design skills,  vehicle automation knowledge,  the ability to ‘translate’ the human factor knowledge into concrete decision algorithms, </a:t>
            </a:r>
          </a:p>
          <a:p>
            <a:r>
              <a:rPr lang="en-US" sz="1200" b="0" i="0" u="none" strike="noStrike" kern="1200" baseline="0" dirty="0">
                <a:solidFill>
                  <a:schemeClr val="tx1"/>
                </a:solidFill>
                <a:latin typeface="+mn-lt"/>
                <a:ea typeface="+mn-ea"/>
                <a:cs typeface="+mn-cs"/>
              </a:rPr>
              <a:t>to develop and implement the necessary soft- and </a:t>
            </a:r>
            <a:r>
              <a:rPr lang="it-IT" sz="1200" b="0" i="0" u="none" strike="noStrike" kern="1200" baseline="0" dirty="0">
                <a:solidFill>
                  <a:schemeClr val="tx1"/>
                </a:solidFill>
                <a:latin typeface="+mn-lt"/>
                <a:ea typeface="+mn-ea"/>
                <a:cs typeface="+mn-cs"/>
              </a:rPr>
              <a:t>hardware, </a:t>
            </a:r>
            <a:r>
              <a:rPr lang="en-US" sz="1200" b="0" i="0" u="none" strike="noStrike" kern="1200" baseline="0" dirty="0">
                <a:solidFill>
                  <a:schemeClr val="tx1"/>
                </a:solidFill>
                <a:latin typeface="+mn-lt"/>
                <a:ea typeface="+mn-ea"/>
                <a:cs typeface="+mn-cs"/>
              </a:rPr>
              <a:t>and last but not least, the methodological and statistical knowledge to carry</a:t>
            </a:r>
          </a:p>
          <a:p>
            <a:r>
              <a:rPr lang="en-US" sz="1200" b="0" i="0" u="none" strike="noStrike" kern="1200" baseline="0" dirty="0">
                <a:solidFill>
                  <a:schemeClr val="tx1"/>
                </a:solidFill>
                <a:latin typeface="+mn-lt"/>
                <a:ea typeface="+mn-ea"/>
                <a:cs typeface="+mn-cs"/>
              </a:rPr>
              <a:t>out scientifically valid evaluation studies and quantify the safety impact.</a:t>
            </a:r>
            <a:endParaRPr lang="it-IT" sz="1200" dirty="0"/>
          </a:p>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6</a:t>
            </a:fld>
            <a:endParaRPr lang="fr-FR"/>
          </a:p>
        </p:txBody>
      </p:sp>
    </p:spTree>
    <p:extLst>
      <p:ext uri="{BB962C8B-B14F-4D97-AF65-F5344CB8AC3E}">
        <p14:creationId xmlns:p14="http://schemas.microsoft.com/office/powerpoint/2010/main" val="292330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ME system to achieve this goal, a broad range of sensors and systems will be developed, implemented, and integrated throughout the project to continuously capture relevant information from outside (e.g., traffic situation), and inside the vehicle (e.g., driver state) to decide who should be in control or how to improve the driver </a:t>
            </a:r>
            <a:r>
              <a:rPr lang="it-IT" sz="1200" b="0" i="0" u="none" strike="noStrike" kern="1200" baseline="0" dirty="0">
                <a:solidFill>
                  <a:schemeClr val="tx1"/>
                </a:solidFill>
                <a:latin typeface="+mn-lt"/>
                <a:ea typeface="+mn-ea"/>
                <a:cs typeface="+mn-cs"/>
              </a:rPr>
              <a:t>state.</a:t>
            </a:r>
          </a:p>
          <a:p>
            <a:r>
              <a:rPr lang="it-IT" sz="1200" b="1" i="0" u="none" strike="noStrike" kern="1200" baseline="0" dirty="0">
                <a:solidFill>
                  <a:schemeClr val="tx1"/>
                </a:solidFill>
                <a:latin typeface="+mn-lt"/>
                <a:ea typeface="+mn-ea"/>
                <a:cs typeface="+mn-cs"/>
              </a:rPr>
              <a:t>CM </a:t>
            </a:r>
            <a:r>
              <a:rPr lang="it-IT" sz="1200" b="0" i="0" u="none" strike="noStrike" kern="1200" baseline="0" dirty="0" err="1">
                <a:solidFill>
                  <a:schemeClr val="tx1"/>
                </a:solidFill>
                <a:latin typeface="+mn-lt"/>
                <a:ea typeface="+mn-ea"/>
                <a:cs typeface="+mn-cs"/>
              </a:rPr>
              <a:t>Continuous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Mediation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automation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level</a:t>
            </a:r>
            <a:r>
              <a:rPr lang="it-IT" sz="1200" b="0" i="0" u="none" strike="noStrike" kern="1200" baseline="0" dirty="0">
                <a:solidFill>
                  <a:schemeClr val="tx1"/>
                </a:solidFill>
                <a:latin typeface="+mn-lt"/>
                <a:ea typeface="+mn-ea"/>
                <a:cs typeface="+mn-cs"/>
              </a:rPr>
              <a:t>)</a:t>
            </a:r>
          </a:p>
          <a:p>
            <a:r>
              <a:rPr lang="it-IT" sz="1200" b="1" i="0" u="none" strike="noStrike" kern="1200" baseline="0" dirty="0">
                <a:solidFill>
                  <a:schemeClr val="tx1"/>
                </a:solidFill>
                <a:latin typeface="+mn-lt"/>
                <a:ea typeface="+mn-ea"/>
                <a:cs typeface="+mn-cs"/>
              </a:rPr>
              <a:t>KPI </a:t>
            </a:r>
            <a:r>
              <a:rPr lang="it-IT" sz="1200" b="0" i="0" u="none" strike="noStrike" kern="1200" baseline="0" dirty="0">
                <a:solidFill>
                  <a:schemeClr val="tx1"/>
                </a:solidFill>
                <a:latin typeface="+mn-lt"/>
                <a:ea typeface="+mn-ea"/>
                <a:cs typeface="+mn-cs"/>
              </a:rPr>
              <a:t>Key Performance </a:t>
            </a:r>
            <a:r>
              <a:rPr lang="it-IT" sz="1200" b="0" i="0" u="none" strike="noStrike" kern="1200" baseline="0" dirty="0" err="1">
                <a:solidFill>
                  <a:schemeClr val="tx1"/>
                </a:solidFill>
                <a:latin typeface="+mn-lt"/>
                <a:ea typeface="+mn-ea"/>
                <a:cs typeface="+mn-cs"/>
              </a:rPr>
              <a:t>Indicator</a:t>
            </a:r>
            <a:r>
              <a:rPr lang="it-IT" sz="1200" b="0" i="0" u="none" strike="noStrike" kern="1200" baseline="0" dirty="0">
                <a:solidFill>
                  <a:schemeClr val="tx1"/>
                </a:solidFill>
                <a:latin typeface="+mn-lt"/>
                <a:ea typeface="+mn-ea"/>
                <a:cs typeface="+mn-cs"/>
              </a:rPr>
              <a:t> </a:t>
            </a:r>
            <a:r>
              <a:rPr lang="it-IT" sz="1200" b="1" i="0" u="none" strike="noStrike" kern="1200" baseline="0" dirty="0">
                <a:solidFill>
                  <a:schemeClr val="tx1"/>
                </a:solidFill>
                <a:latin typeface="+mn-lt"/>
                <a:ea typeface="+mn-ea"/>
                <a:cs typeface="+mn-cs"/>
              </a:rPr>
              <a:t>KSS </a:t>
            </a:r>
            <a:r>
              <a:rPr lang="it-IT" sz="1200" b="0" i="0" u="none" strike="noStrike" kern="1200" baseline="0" dirty="0">
                <a:solidFill>
                  <a:schemeClr val="tx1"/>
                </a:solidFill>
                <a:latin typeface="+mn-lt"/>
                <a:ea typeface="+mn-ea"/>
                <a:cs typeface="+mn-cs"/>
              </a:rPr>
              <a:t>Karolinska </a:t>
            </a:r>
            <a:r>
              <a:rPr lang="it-IT" sz="1200" b="0" i="0" u="none" strike="noStrike" kern="1200" baseline="0" dirty="0" err="1">
                <a:solidFill>
                  <a:schemeClr val="tx1"/>
                </a:solidFill>
                <a:latin typeface="+mn-lt"/>
                <a:ea typeface="+mn-ea"/>
                <a:cs typeface="+mn-cs"/>
              </a:rPr>
              <a:t>Sleepiness</a:t>
            </a:r>
            <a:r>
              <a:rPr lang="it-IT" sz="1200" b="0" i="0" u="none" strike="noStrike" kern="1200" baseline="0" dirty="0">
                <a:solidFill>
                  <a:schemeClr val="tx1"/>
                </a:solidFill>
                <a:latin typeface="+mn-lt"/>
                <a:ea typeface="+mn-ea"/>
                <a:cs typeface="+mn-cs"/>
              </a:rPr>
              <a:t> Scale </a:t>
            </a:r>
            <a:r>
              <a:rPr lang="it-IT" sz="1200" b="1" i="0" u="none" strike="noStrike" kern="1200" baseline="0" dirty="0">
                <a:solidFill>
                  <a:schemeClr val="tx1"/>
                </a:solidFill>
                <a:latin typeface="+mn-lt"/>
                <a:ea typeface="+mn-ea"/>
                <a:cs typeface="+mn-cs"/>
              </a:rPr>
              <a:t>NDRT </a:t>
            </a:r>
            <a:r>
              <a:rPr lang="it-IT" sz="1200" b="0" i="0" u="none" strike="noStrike" kern="1200" baseline="0" dirty="0">
                <a:solidFill>
                  <a:schemeClr val="tx1"/>
                </a:solidFill>
                <a:latin typeface="+mn-lt"/>
                <a:ea typeface="+mn-ea"/>
                <a:cs typeface="+mn-cs"/>
              </a:rPr>
              <a:t>Non-</a:t>
            </a:r>
            <a:r>
              <a:rPr lang="it-IT" sz="1200" b="0" i="0" u="none" strike="noStrike" kern="1200" baseline="0" dirty="0" err="1">
                <a:solidFill>
                  <a:schemeClr val="tx1"/>
                </a:solidFill>
                <a:latin typeface="+mn-lt"/>
                <a:ea typeface="+mn-ea"/>
                <a:cs typeface="+mn-cs"/>
              </a:rPr>
              <a:t>Driving</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Related</a:t>
            </a:r>
            <a:r>
              <a:rPr lang="it-IT" sz="1200" b="0" i="0" u="none" strike="noStrike" kern="1200" baseline="0" dirty="0">
                <a:solidFill>
                  <a:schemeClr val="tx1"/>
                </a:solidFill>
                <a:latin typeface="+mn-lt"/>
                <a:ea typeface="+mn-ea"/>
                <a:cs typeface="+mn-cs"/>
              </a:rPr>
              <a:t> Task</a:t>
            </a:r>
          </a:p>
          <a:p>
            <a:r>
              <a:rPr lang="en-US" sz="1200" b="1" i="0" u="none" strike="noStrike" kern="1200" baseline="0" dirty="0">
                <a:solidFill>
                  <a:schemeClr val="tx1"/>
                </a:solidFill>
                <a:latin typeface="+mn-lt"/>
                <a:ea typeface="+mn-ea"/>
                <a:cs typeface="+mn-cs"/>
              </a:rPr>
              <a:t>SB </a:t>
            </a:r>
            <a:r>
              <a:rPr lang="en-US" sz="1200" b="0" i="0" u="none" strike="noStrike" kern="1200" baseline="0" dirty="0">
                <a:solidFill>
                  <a:schemeClr val="tx1"/>
                </a:solidFill>
                <a:latin typeface="+mn-lt"/>
                <a:ea typeface="+mn-ea"/>
                <a:cs typeface="+mn-cs"/>
              </a:rPr>
              <a:t>Driver Standby (automation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TTAF </a:t>
            </a:r>
            <a:r>
              <a:rPr lang="en-US" sz="1200" b="0" i="0" u="none" strike="noStrike" kern="1200" baseline="0" dirty="0">
                <a:solidFill>
                  <a:schemeClr val="tx1"/>
                </a:solidFill>
                <a:latin typeface="+mn-lt"/>
                <a:ea typeface="+mn-ea"/>
                <a:cs typeface="+mn-cs"/>
              </a:rPr>
              <a:t>Time To Automation Fitness  </a:t>
            </a:r>
            <a:r>
              <a:rPr lang="en-US" sz="1200" b="1" i="0" u="none" strike="noStrike" kern="1200" baseline="0" dirty="0">
                <a:solidFill>
                  <a:schemeClr val="tx1"/>
                </a:solidFill>
                <a:latin typeface="+mn-lt"/>
                <a:ea typeface="+mn-ea"/>
                <a:cs typeface="+mn-cs"/>
              </a:rPr>
              <a:t>TTAU </a:t>
            </a:r>
            <a:r>
              <a:rPr lang="en-US" sz="1200" b="0" i="0" u="none" strike="noStrike" kern="1200" baseline="0" dirty="0">
                <a:solidFill>
                  <a:schemeClr val="tx1"/>
                </a:solidFill>
                <a:latin typeface="+mn-lt"/>
                <a:ea typeface="+mn-ea"/>
                <a:cs typeface="+mn-cs"/>
              </a:rPr>
              <a:t>Time To Automation Unfitness </a:t>
            </a:r>
            <a:r>
              <a:rPr lang="en-US" sz="1200" b="1" i="0" u="none" strike="noStrike" kern="1200" baseline="0" dirty="0">
                <a:solidFill>
                  <a:schemeClr val="tx1"/>
                </a:solidFill>
                <a:latin typeface="+mn-lt"/>
                <a:ea typeface="+mn-ea"/>
                <a:cs typeface="+mn-cs"/>
              </a:rPr>
              <a:t>TTDF </a:t>
            </a:r>
            <a:r>
              <a:rPr lang="en-US" sz="1200" b="0" i="0" u="none" strike="noStrike" kern="1200" baseline="0" dirty="0">
                <a:solidFill>
                  <a:schemeClr val="tx1"/>
                </a:solidFill>
                <a:latin typeface="+mn-lt"/>
                <a:ea typeface="+mn-ea"/>
                <a:cs typeface="+mn-cs"/>
              </a:rPr>
              <a:t>Time To Driver Fitness </a:t>
            </a:r>
            <a:r>
              <a:rPr lang="en-US" sz="1200" b="1" i="0" u="none" strike="noStrike" kern="1200" baseline="0" dirty="0">
                <a:solidFill>
                  <a:schemeClr val="tx1"/>
                </a:solidFill>
                <a:latin typeface="+mn-lt"/>
                <a:ea typeface="+mn-ea"/>
                <a:cs typeface="+mn-cs"/>
              </a:rPr>
              <a:t>TTDU </a:t>
            </a:r>
            <a:r>
              <a:rPr lang="en-US" sz="1200" b="0" i="0" u="none" strike="noStrike" kern="1200" baseline="0" dirty="0">
                <a:solidFill>
                  <a:schemeClr val="tx1"/>
                </a:solidFill>
                <a:latin typeface="+mn-lt"/>
                <a:ea typeface="+mn-ea"/>
                <a:cs typeface="+mn-cs"/>
              </a:rPr>
              <a:t>Time To Driver Unfitness</a:t>
            </a:r>
          </a:p>
          <a:p>
            <a:r>
              <a:rPr lang="en-US" sz="1200" b="1" i="0" u="none" strike="noStrike" kern="1200" baseline="0" dirty="0">
                <a:solidFill>
                  <a:schemeClr val="tx1"/>
                </a:solidFill>
                <a:latin typeface="+mn-lt"/>
                <a:ea typeface="+mn-ea"/>
                <a:cs typeface="+mn-cs"/>
              </a:rPr>
              <a:t>TTDC </a:t>
            </a:r>
            <a:r>
              <a:rPr lang="en-US" sz="1200" b="0" i="0" u="none" strike="noStrike" kern="1200" baseline="0" dirty="0">
                <a:solidFill>
                  <a:schemeClr val="tx1"/>
                </a:solidFill>
                <a:latin typeface="+mn-lt"/>
                <a:ea typeface="+mn-ea"/>
                <a:cs typeface="+mn-cs"/>
              </a:rPr>
              <a:t>Time To Driver Comfort </a:t>
            </a:r>
            <a:r>
              <a:rPr lang="en-US" sz="1200" b="1" i="0" u="none" strike="noStrike" kern="1200" baseline="0" dirty="0">
                <a:solidFill>
                  <a:schemeClr val="tx1"/>
                </a:solidFill>
                <a:latin typeface="+mn-lt"/>
                <a:ea typeface="+mn-ea"/>
                <a:cs typeface="+mn-cs"/>
              </a:rPr>
              <a:t>TTDD </a:t>
            </a:r>
            <a:r>
              <a:rPr lang="en-US" sz="1200" b="0" i="0" u="none" strike="noStrike" kern="1200" baseline="0" dirty="0">
                <a:solidFill>
                  <a:schemeClr val="tx1"/>
                </a:solidFill>
                <a:latin typeface="+mn-lt"/>
                <a:ea typeface="+mn-ea"/>
                <a:cs typeface="+mn-cs"/>
              </a:rPr>
              <a:t>Time To Driver Discomfort</a:t>
            </a:r>
          </a:p>
          <a:p>
            <a:r>
              <a:rPr lang="en-US" sz="1200" b="1" i="0" u="none" strike="noStrike" kern="1200" baseline="0" dirty="0" err="1">
                <a:solidFill>
                  <a:schemeClr val="tx1"/>
                </a:solidFill>
                <a:latin typeface="+mn-lt"/>
                <a:ea typeface="+mn-ea"/>
                <a:cs typeface="+mn-cs"/>
              </a:rPr>
              <a:t>TtS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Time To Sleep (automation level) </a:t>
            </a:r>
            <a:r>
              <a:rPr lang="it-IT" sz="1200" b="1" i="0" u="none" strike="noStrike" kern="1200" baseline="0" dirty="0">
                <a:solidFill>
                  <a:schemeClr val="tx1"/>
                </a:solidFill>
                <a:latin typeface="+mn-lt"/>
                <a:ea typeface="+mn-ea"/>
                <a:cs typeface="+mn-cs"/>
              </a:rPr>
              <a:t>UC </a:t>
            </a:r>
            <a:r>
              <a:rPr lang="it-IT" sz="1200" b="0" i="0" u="none" strike="noStrike" kern="1200" baseline="0" dirty="0">
                <a:solidFill>
                  <a:schemeClr val="tx1"/>
                </a:solidFill>
                <a:latin typeface="+mn-lt"/>
                <a:ea typeface="+mn-ea"/>
                <a:cs typeface="+mn-cs"/>
              </a:rPr>
              <a:t>Use Case</a:t>
            </a:r>
            <a:endParaRPr lang="it-IT" dirty="0"/>
          </a:p>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7</a:t>
            </a:fld>
            <a:endParaRPr lang="fr-FR"/>
          </a:p>
        </p:txBody>
      </p:sp>
    </p:spTree>
    <p:extLst>
      <p:ext uri="{BB962C8B-B14F-4D97-AF65-F5344CB8AC3E}">
        <p14:creationId xmlns:p14="http://schemas.microsoft.com/office/powerpoint/2010/main" val="280440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u="none" strike="noStrike" kern="1200" baseline="0" dirty="0">
                <a:solidFill>
                  <a:schemeClr val="tx1"/>
                </a:solidFill>
                <a:latin typeface="+mn-lt"/>
                <a:ea typeface="+mn-ea"/>
                <a:cs typeface="+mn-cs"/>
              </a:rPr>
              <a:t>For road </a:t>
            </a:r>
            <a:r>
              <a:rPr lang="it-IT" sz="1200" b="0" i="0" u="none" strike="noStrike" kern="1200" baseline="0" dirty="0" err="1">
                <a:solidFill>
                  <a:schemeClr val="tx1"/>
                </a:solidFill>
                <a:latin typeface="+mn-lt"/>
                <a:ea typeface="+mn-ea"/>
                <a:cs typeface="+mn-cs"/>
              </a:rPr>
              <a:t>transport</a:t>
            </a:r>
            <a:r>
              <a:rPr lang="it-I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transition to full automated driving (L5) will be effectuated in progressive steps3: driver assistance (SAE Level 1), partial automation (SAE Level 2), conditional automation (SAE Level 3), high automation (SAE Level 4) </a:t>
            </a:r>
          </a:p>
          <a:p>
            <a:r>
              <a:rPr lang="en-US" sz="1200" b="0" i="0" u="none" strike="noStrike" kern="1200" baseline="0" dirty="0">
                <a:solidFill>
                  <a:schemeClr val="tx1"/>
                </a:solidFill>
                <a:latin typeface="+mn-lt"/>
                <a:ea typeface="+mn-ea"/>
                <a:cs typeface="+mn-cs"/>
              </a:rPr>
              <a:t>It is important to note that automation levels 2, 3 and 4 require </a:t>
            </a:r>
            <a:r>
              <a:rPr lang="en-US" sz="1200" b="1" i="0" u="none" strike="noStrike" kern="1200" baseline="0" dirty="0">
                <a:solidFill>
                  <a:schemeClr val="tx1"/>
                </a:solidFill>
                <a:latin typeface="+mn-lt"/>
                <a:ea typeface="+mn-ea"/>
                <a:cs typeface="+mn-cs"/>
              </a:rPr>
              <a:t>shared control by human drivers and automation </a:t>
            </a:r>
          </a:p>
          <a:p>
            <a:r>
              <a:rPr lang="en-US" sz="1200" b="0" i="1" u="none" strike="noStrike" kern="1200" baseline="0" dirty="0">
                <a:solidFill>
                  <a:schemeClr val="tx1"/>
                </a:solidFill>
                <a:latin typeface="+mn-lt"/>
                <a:ea typeface="+mn-ea"/>
                <a:cs typeface="+mn-cs"/>
              </a:rPr>
              <a:t>To improve the safety MEDIATOR focuses on mitigating human factors issues generic for all transport modes, with road transport as the main use case. </a:t>
            </a:r>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these levels, the task of the driver is changing from active involvement to more passive supervising, and this is a major challenge  In MEDIATOR are :</a:t>
            </a:r>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3 identified driving modes (adapted SAE levels) in order to narrow down the amount of mode switches during the WP1 :</a:t>
            </a:r>
          </a:p>
          <a:p>
            <a:r>
              <a:rPr lang="en-US" sz="1200" b="1" i="0" u="none" strike="noStrike" kern="1200" baseline="0" dirty="0">
                <a:solidFill>
                  <a:schemeClr val="tx1"/>
                </a:solidFill>
                <a:latin typeface="+mn-lt"/>
                <a:ea typeface="+mn-ea"/>
                <a:cs typeface="+mn-cs"/>
              </a:rPr>
              <a:t>Manual driving </a:t>
            </a:r>
            <a:r>
              <a:rPr lang="en-US" sz="1200" b="0" i="0" u="none" strike="noStrike" kern="1200" baseline="0" dirty="0">
                <a:solidFill>
                  <a:schemeClr val="tx1"/>
                </a:solidFill>
                <a:latin typeface="+mn-lt"/>
                <a:ea typeface="+mn-ea"/>
                <a:cs typeface="+mn-cs"/>
              </a:rPr>
              <a:t>(SAE level 0-1) refers to driving without automation (ADAS appl) in which the driver is in full control. </a:t>
            </a:r>
          </a:p>
          <a:p>
            <a:r>
              <a:rPr lang="en-US" sz="1200" b="0" i="0" u="none" strike="noStrike" kern="1200" baseline="0" dirty="0">
                <a:solidFill>
                  <a:schemeClr val="tx1"/>
                </a:solidFill>
                <a:latin typeface="+mn-lt"/>
                <a:ea typeface="+mn-ea"/>
                <a:cs typeface="+mn-cs"/>
              </a:rPr>
              <a:t>In </a:t>
            </a:r>
            <a:r>
              <a:rPr lang="en-US" sz="1200" b="1" i="0" u="none" strike="noStrike" kern="1200" baseline="0" dirty="0">
                <a:solidFill>
                  <a:schemeClr val="tx1"/>
                </a:solidFill>
                <a:latin typeface="+mn-lt"/>
                <a:ea typeface="+mn-ea"/>
                <a:cs typeface="+mn-cs"/>
              </a:rPr>
              <a:t>Assisted driving </a:t>
            </a:r>
            <a:r>
              <a:rPr lang="en-US" sz="1200" b="0" i="0" u="none" strike="noStrike" kern="1200" baseline="0" dirty="0">
                <a:solidFill>
                  <a:schemeClr val="tx1"/>
                </a:solidFill>
                <a:latin typeface="+mn-lt"/>
                <a:ea typeface="+mn-ea"/>
                <a:cs typeface="+mn-cs"/>
              </a:rPr>
              <a:t>or Continuous Meditation, (L2-3) the driver maintains some responsibilities and therefore is not fully out of the loop, with proper feedback the driver could have a monitoring task( with ADAS functionalities are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kern="1200" baseline="0" dirty="0">
                <a:solidFill>
                  <a:schemeClr val="tx1"/>
                </a:solidFill>
                <a:latin typeface="+mn-lt"/>
                <a:ea typeface="+mn-ea"/>
                <a:cs typeface="+mn-cs"/>
              </a:rPr>
              <a:t>CM</a:t>
            </a:r>
            <a:r>
              <a:rPr lang="en-US" sz="1200" b="0" i="1" u="none" strike="noStrike" kern="1200" baseline="0" dirty="0">
                <a:solidFill>
                  <a:schemeClr val="tx1"/>
                </a:solidFill>
                <a:latin typeface="+mn-lt"/>
                <a:ea typeface="+mn-ea"/>
                <a:cs typeface="+mn-cs"/>
              </a:rPr>
              <a:t>= sharing control </a:t>
            </a:r>
            <a:r>
              <a:rPr lang="en-US" sz="1200" b="0" i="0" u="none" strike="noStrike" kern="1200" baseline="0" dirty="0">
                <a:solidFill>
                  <a:schemeClr val="tx1"/>
                </a:solidFill>
                <a:latin typeface="+mn-lt"/>
                <a:ea typeface="+mn-ea"/>
                <a:cs typeface="+mn-cs"/>
              </a:rPr>
              <a:t>between driver and automation. While the automation is performing active control of the vehicle.</a:t>
            </a:r>
          </a:p>
          <a:p>
            <a:r>
              <a:rPr lang="en-US" sz="1200" b="0" i="0" u="none" strike="noStrike" kern="1200" baseline="0" dirty="0">
                <a:solidFill>
                  <a:schemeClr val="tx1"/>
                </a:solidFill>
                <a:latin typeface="+mn-lt"/>
                <a:ea typeface="+mn-ea"/>
                <a:cs typeface="+mn-cs"/>
              </a:rPr>
              <a:t>In </a:t>
            </a:r>
            <a:r>
              <a:rPr lang="en-US" sz="1200" b="1" i="0" u="none" strike="noStrike" kern="1200" baseline="0" dirty="0">
                <a:solidFill>
                  <a:schemeClr val="tx1"/>
                </a:solidFill>
                <a:latin typeface="+mn-lt"/>
                <a:ea typeface="+mn-ea"/>
                <a:cs typeface="+mn-cs"/>
              </a:rPr>
              <a:t>Piloted driving </a:t>
            </a:r>
            <a:r>
              <a:rPr lang="en-US" sz="1200" b="0" i="0" u="none" strike="noStrike" kern="1200" baseline="0" dirty="0">
                <a:solidFill>
                  <a:schemeClr val="tx1"/>
                </a:solidFill>
                <a:latin typeface="+mn-lt"/>
                <a:ea typeface="+mn-ea"/>
                <a:cs typeface="+mn-cs"/>
              </a:rPr>
              <a:t>mode (Stand By and </a:t>
            </a:r>
            <a:r>
              <a:rPr lang="en-US" sz="1200" b="0" i="0" u="none" strike="noStrike" kern="1200" baseline="0" dirty="0" err="1">
                <a:solidFill>
                  <a:schemeClr val="tx1"/>
                </a:solidFill>
                <a:latin typeface="+mn-lt"/>
                <a:ea typeface="+mn-ea"/>
                <a:cs typeface="+mn-cs"/>
              </a:rPr>
              <a:t>TtS</a:t>
            </a:r>
            <a:r>
              <a:rPr lang="en-US" sz="1200" b="0" i="0" u="none" strike="noStrike" kern="1200" baseline="0" dirty="0">
                <a:solidFill>
                  <a:schemeClr val="tx1"/>
                </a:solidFill>
                <a:latin typeface="+mn-lt"/>
                <a:ea typeface="+mn-ea"/>
                <a:cs typeface="+mn-cs"/>
              </a:rPr>
              <a:t> time to sleep L4) the vehicle performs most or almost all driving tasks.</a:t>
            </a:r>
          </a:p>
          <a:p>
            <a:r>
              <a:rPr lang="en-US" sz="1200" b="1" i="0" u="none" strike="noStrike" kern="1200" baseline="0" dirty="0">
                <a:solidFill>
                  <a:schemeClr val="tx1"/>
                </a:solidFill>
                <a:latin typeface="+mn-lt"/>
                <a:ea typeface="+mn-ea"/>
                <a:cs typeface="+mn-cs"/>
              </a:rPr>
              <a:t>Driver standby (SB) </a:t>
            </a:r>
            <a:r>
              <a:rPr lang="en-US" sz="1200" b="0" i="0" u="none" strike="noStrike" kern="1200" baseline="0" dirty="0" err="1">
                <a:solidFill>
                  <a:schemeClr val="tx1"/>
                </a:solidFill>
                <a:latin typeface="+mn-lt"/>
                <a:ea typeface="+mn-ea"/>
                <a:cs typeface="+mn-cs"/>
              </a:rPr>
              <a:t>centres</a:t>
            </a:r>
            <a:r>
              <a:rPr lang="en-US" sz="1200" b="0" i="0" u="none" strike="noStrike" kern="1200" baseline="0" dirty="0">
                <a:solidFill>
                  <a:schemeClr val="tx1"/>
                </a:solidFill>
                <a:latin typeface="+mn-lt"/>
                <a:ea typeface="+mn-ea"/>
                <a:cs typeface="+mn-cs"/>
              </a:rPr>
              <a:t> around the main challenges in conditional automation, where automation can take over full control and the driver can be “out of the loop” for periods of</a:t>
            </a:r>
          </a:p>
          <a:p>
            <a:r>
              <a:rPr lang="it-IT" sz="1200" b="0" i="0" u="none" strike="noStrike" kern="1200" baseline="0" dirty="0">
                <a:solidFill>
                  <a:schemeClr val="tx1"/>
                </a:solidFill>
                <a:latin typeface="+mn-lt"/>
                <a:ea typeface="+mn-ea"/>
                <a:cs typeface="+mn-cs"/>
              </a:rPr>
              <a:t>time.</a:t>
            </a:r>
          </a:p>
          <a:p>
            <a:r>
              <a:rPr lang="en-US" sz="1200" b="1" i="0" u="none" strike="noStrike" kern="1200" baseline="0" dirty="0">
                <a:solidFill>
                  <a:schemeClr val="tx1"/>
                </a:solidFill>
                <a:latin typeface="+mn-lt"/>
                <a:ea typeface="+mn-ea"/>
                <a:cs typeface="+mn-cs"/>
              </a:rPr>
              <a:t>Time to Sleep (</a:t>
            </a:r>
            <a:r>
              <a:rPr lang="en-US" sz="1200" b="1" i="0" u="none" strike="noStrike" kern="1200" baseline="0" dirty="0" err="1">
                <a:solidFill>
                  <a:schemeClr val="tx1"/>
                </a:solidFill>
                <a:latin typeface="+mn-lt"/>
                <a:ea typeface="+mn-ea"/>
                <a:cs typeface="+mn-cs"/>
              </a:rPr>
              <a:t>TtS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focuses on challenges within high automation, where the driver can abstain from the driver task for long periods of time.</a:t>
            </a:r>
            <a:endParaRPr lang="it-IT" dirty="0"/>
          </a:p>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8</a:t>
            </a:fld>
            <a:endParaRPr lang="fr-FR"/>
          </a:p>
        </p:txBody>
      </p:sp>
    </p:spTree>
    <p:extLst>
      <p:ext uri="{BB962C8B-B14F-4D97-AF65-F5344CB8AC3E}">
        <p14:creationId xmlns:p14="http://schemas.microsoft.com/office/powerpoint/2010/main" val="536352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alpha val="70000"/>
                  </a:srgbClr>
                </a:solidFill>
              </a:rPr>
              <a:t>The mediator system continuously monitors and weighs driving context, driver competences and vehicle capabilities in order to mediate control between driver and vehicle. </a:t>
            </a:r>
            <a:endParaRPr lang="it-IT" dirty="0">
              <a:solidFill>
                <a:srgbClr val="002060">
                  <a:alpha val="70000"/>
                </a:srgbClr>
              </a:solidFill>
            </a:endParaRPr>
          </a:p>
          <a:p>
            <a:r>
              <a:rPr lang="it-IT" b="1" dirty="0"/>
              <a:t>DS</a:t>
            </a:r>
            <a:r>
              <a:rPr lang="it-IT" dirty="0"/>
              <a:t> system: </a:t>
            </a:r>
            <a:r>
              <a:rPr lang="en-US" sz="1200" b="0" i="0" u="none" strike="noStrike" kern="1200" baseline="0" dirty="0">
                <a:solidFill>
                  <a:schemeClr val="tx1"/>
                </a:solidFill>
                <a:latin typeface="+mn-lt"/>
                <a:ea typeface="+mn-ea"/>
                <a:cs typeface="+mn-cs"/>
              </a:rPr>
              <a:t>via different sensors monitoring drivers'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physiological</a:t>
            </a:r>
            <a:r>
              <a:rPr lang="it-IT" sz="1200" b="0" i="0" u="none" strike="noStrike" kern="1200" baseline="0" dirty="0">
                <a:solidFill>
                  <a:schemeClr val="tx1"/>
                </a:solidFill>
                <a:latin typeface="+mn-lt"/>
                <a:ea typeface="+mn-ea"/>
                <a:cs typeface="+mn-cs"/>
              </a:rPr>
              <a:t> activity (</a:t>
            </a:r>
            <a:r>
              <a:rPr lang="en-US" sz="1200" b="0" i="0" u="none" strike="noStrike" kern="1200" baseline="0" dirty="0">
                <a:solidFill>
                  <a:schemeClr val="tx1"/>
                </a:solidFill>
                <a:latin typeface="+mn-lt"/>
                <a:ea typeface="+mn-ea"/>
                <a:cs typeface="+mn-cs"/>
              </a:rPr>
              <a:t>estimates the time to driver (un)fitness and time to driver (dis)comfort used to decide who is fittest to drive)</a:t>
            </a:r>
            <a:endParaRPr lang="it-IT" dirty="0"/>
          </a:p>
          <a:p>
            <a:r>
              <a:rPr lang="it-IT" b="1" dirty="0"/>
              <a:t>DL</a:t>
            </a:r>
            <a:r>
              <a:rPr lang="it-IT" dirty="0"/>
              <a:t> </a:t>
            </a:r>
            <a:r>
              <a:rPr lang="it-IT" sz="1200" b="0" i="0" u="none" strike="noStrike" kern="1200" baseline="0" dirty="0" err="1">
                <a:solidFill>
                  <a:schemeClr val="tx1"/>
                </a:solidFill>
                <a:latin typeface="+mn-lt"/>
                <a:ea typeface="+mn-ea"/>
                <a:cs typeface="+mn-cs"/>
              </a:rPr>
              <a:t>Relevant</a:t>
            </a:r>
            <a:r>
              <a:rPr lang="it-IT" sz="1200" b="0" i="0" u="none" strike="noStrike" kern="1200" baseline="0" dirty="0">
                <a:solidFill>
                  <a:schemeClr val="tx1"/>
                </a:solidFill>
                <a:latin typeface="+mn-lt"/>
                <a:ea typeface="+mn-ea"/>
                <a:cs typeface="+mn-cs"/>
              </a:rPr>
              <a:t> information for </a:t>
            </a:r>
            <a:r>
              <a:rPr lang="en-US" sz="1200" b="0" i="0" u="none" strike="noStrike" kern="1200" baseline="0" dirty="0">
                <a:solidFill>
                  <a:schemeClr val="tx1"/>
                </a:solidFill>
                <a:latin typeface="+mn-lt"/>
                <a:ea typeface="+mn-ea"/>
                <a:cs typeface="+mn-cs"/>
              </a:rPr>
              <a:t>factors affecting automation fitness will be collected, like for example, type of the road, road state (e.g., road marking quality), road layout (e.g., curviness), traffic status (e.g., dense traffic, vulnerable road users), weather and light conditions, and potential obtrusive </a:t>
            </a:r>
            <a:r>
              <a:rPr lang="it-IT" sz="1200" b="0" i="0" u="none" strike="noStrike" kern="1200" baseline="0" dirty="0" err="1">
                <a:solidFill>
                  <a:schemeClr val="tx1"/>
                </a:solidFill>
                <a:latin typeface="+mn-lt"/>
                <a:ea typeface="+mn-ea"/>
                <a:cs typeface="+mn-cs"/>
              </a:rPr>
              <a:t>objects</a:t>
            </a:r>
            <a:r>
              <a:rPr lang="it-IT" sz="1200" b="0" i="0" u="none" strike="noStrike" kern="1200" baseline="0" dirty="0">
                <a:solidFill>
                  <a:schemeClr val="tx1"/>
                </a:solidFill>
                <a:latin typeface="+mn-lt"/>
                <a:ea typeface="+mn-ea"/>
                <a:cs typeface="+mn-cs"/>
              </a:rPr>
              <a:t> in the </a:t>
            </a:r>
            <a:r>
              <a:rPr lang="it-IT" sz="1200" b="0" i="0" u="none" strike="noStrike" kern="1200" baseline="0" dirty="0" err="1">
                <a:solidFill>
                  <a:schemeClr val="tx1"/>
                </a:solidFill>
                <a:latin typeface="+mn-lt"/>
                <a:ea typeface="+mn-ea"/>
                <a:cs typeface="+mn-cs"/>
              </a:rPr>
              <a:t>path</a:t>
            </a:r>
            <a:r>
              <a:rPr lang="it-IT" sz="1200" b="0" i="0" u="none" strike="noStrike" kern="1200" baseline="0" dirty="0">
                <a:solidFill>
                  <a:schemeClr val="tx1"/>
                </a:solidFill>
                <a:latin typeface="+mn-lt"/>
                <a:ea typeface="+mn-ea"/>
                <a:cs typeface="+mn-cs"/>
              </a:rPr>
              <a:t>.</a:t>
            </a:r>
          </a:p>
          <a:p>
            <a:r>
              <a:rPr lang="it-IT" sz="1200" b="1" i="0" u="none" strike="noStrike" kern="1200" baseline="0" dirty="0">
                <a:solidFill>
                  <a:schemeClr val="tx1"/>
                </a:solidFill>
                <a:latin typeface="+mn-lt"/>
                <a:ea typeface="+mn-ea"/>
                <a:cs typeface="+mn-cs"/>
              </a:rPr>
              <a:t>AS</a:t>
            </a:r>
            <a:r>
              <a:rPr lang="it-I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manages  information on current automation state based on input data about the driving context</a:t>
            </a:r>
            <a:endParaRPr lang="it-IT" sz="1200" b="0" i="0" u="none" strike="noStrike" kern="1200" baseline="0" dirty="0">
              <a:solidFill>
                <a:schemeClr val="tx1"/>
              </a:solidFill>
              <a:latin typeface="+mn-lt"/>
              <a:ea typeface="+mn-ea"/>
              <a:cs typeface="+mn-cs"/>
            </a:endParaRPr>
          </a:p>
          <a:p>
            <a:r>
              <a:rPr lang="it-IT" sz="1200" b="1" i="0" u="none" strike="noStrike" kern="1200" baseline="0" dirty="0">
                <a:solidFill>
                  <a:schemeClr val="tx1"/>
                </a:solidFill>
                <a:latin typeface="+mn-lt"/>
                <a:ea typeface="+mn-ea"/>
                <a:cs typeface="+mn-cs"/>
              </a:rPr>
              <a:t>GTW/DL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where</a:t>
            </a:r>
            <a:r>
              <a:rPr lang="it-IT"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information from the automation state, driving context, and the driver state is integrated and subjected to a decision logic process to determine the best action.</a:t>
            </a:r>
          </a:p>
          <a:p>
            <a:r>
              <a:rPr lang="en-US" sz="1200" b="1" i="0" u="none" strike="noStrike" kern="1200" baseline="0" dirty="0">
                <a:solidFill>
                  <a:schemeClr val="tx1"/>
                </a:solidFill>
                <a:latin typeface="+mn-lt"/>
                <a:ea typeface="+mn-ea"/>
                <a:cs typeface="+mn-cs"/>
              </a:rPr>
              <a:t>HMI</a:t>
            </a:r>
            <a:r>
              <a:rPr lang="en-US" sz="1200" b="0" i="0" u="none" strike="noStrike" kern="1200" baseline="0" dirty="0">
                <a:solidFill>
                  <a:schemeClr val="tx1"/>
                </a:solidFill>
                <a:latin typeface="+mn-lt"/>
                <a:ea typeface="+mn-ea"/>
                <a:cs typeface="+mn-cs"/>
              </a:rPr>
              <a:t> communicates with the driver in based of the input from DL ME module in order to facilitate the negotiations between driver and automation, guides control transfers between driver and automation (takeovers), informs which systems are switched on or switched off, executes actions to increase or maintain driver fitness, and takes</a:t>
            </a:r>
          </a:p>
          <a:p>
            <a:r>
              <a:rPr lang="it-IT" sz="1200" b="0" i="0" u="none" strike="noStrike" kern="1200" baseline="0" dirty="0">
                <a:solidFill>
                  <a:schemeClr val="tx1"/>
                </a:solidFill>
                <a:latin typeface="+mn-lt"/>
                <a:ea typeface="+mn-ea"/>
                <a:cs typeface="+mn-cs"/>
              </a:rPr>
              <a:t>account of driver </a:t>
            </a:r>
            <a:r>
              <a:rPr lang="it-IT" sz="1200" b="0" i="0" u="none" strike="noStrike" kern="1200" baseline="0" dirty="0" err="1">
                <a:solidFill>
                  <a:schemeClr val="tx1"/>
                </a:solidFill>
                <a:latin typeface="+mn-lt"/>
                <a:ea typeface="+mn-ea"/>
                <a:cs typeface="+mn-cs"/>
              </a:rPr>
              <a:t>preferences</a:t>
            </a:r>
            <a:r>
              <a:rPr lang="it-IT"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Different existing HMI guidelines and the lessons learnt from aviation, and maritime sectors will be considered in the development of this MEDIATOR component </a:t>
            </a:r>
          </a:p>
          <a:p>
            <a:r>
              <a:rPr lang="it-IT" dirty="0" err="1"/>
              <a:t>Main</a:t>
            </a:r>
            <a:r>
              <a:rPr lang="it-IT" dirty="0"/>
              <a:t> Concept: </a:t>
            </a:r>
          </a:p>
          <a:p>
            <a:r>
              <a:rPr lang="it-IT" b="1" dirty="0" err="1"/>
              <a:t>Correptive</a:t>
            </a:r>
            <a:r>
              <a:rPr lang="it-IT" dirty="0"/>
              <a:t> and </a:t>
            </a:r>
            <a:r>
              <a:rPr lang="it-IT" b="1" dirty="0"/>
              <a:t>preventive </a:t>
            </a:r>
            <a:r>
              <a:rPr lang="it-IT" b="1" dirty="0" err="1"/>
              <a:t>mediation</a:t>
            </a:r>
            <a:r>
              <a:rPr lang="it-IT" b="1" dirty="0"/>
              <a:t> </a:t>
            </a:r>
            <a:r>
              <a:rPr lang="it-IT" dirty="0"/>
              <a:t>in </a:t>
            </a:r>
            <a:r>
              <a:rPr lang="it-IT" dirty="0" err="1"/>
              <a:t>term</a:t>
            </a:r>
            <a:r>
              <a:rPr lang="it-IT" dirty="0"/>
              <a:t> of </a:t>
            </a:r>
            <a:r>
              <a:rPr lang="it-IT" dirty="0" err="1"/>
              <a:t>improve</a:t>
            </a:r>
            <a:r>
              <a:rPr lang="it-IT" dirty="0"/>
              <a:t> a </a:t>
            </a:r>
            <a:r>
              <a:rPr lang="it-IT" dirty="0" err="1"/>
              <a:t>fluent</a:t>
            </a:r>
            <a:r>
              <a:rPr lang="it-IT" dirty="0"/>
              <a:t> </a:t>
            </a:r>
            <a:r>
              <a:rPr lang="it-IT" dirty="0" err="1"/>
              <a:t>transition</a:t>
            </a:r>
            <a:r>
              <a:rPr lang="it-IT" dirty="0"/>
              <a:t> </a:t>
            </a:r>
            <a:r>
              <a:rPr lang="it-IT" dirty="0" err="1"/>
              <a:t>between</a:t>
            </a:r>
            <a:r>
              <a:rPr lang="it-IT" dirty="0"/>
              <a:t> intermediate </a:t>
            </a:r>
            <a:r>
              <a:rPr lang="it-IT" dirty="0" err="1"/>
              <a:t>level</a:t>
            </a:r>
            <a:r>
              <a:rPr lang="it-IT" dirty="0"/>
              <a:t> of </a:t>
            </a:r>
            <a:r>
              <a:rPr lang="it-IT" dirty="0" err="1"/>
              <a:t>automation</a:t>
            </a:r>
            <a:r>
              <a:rPr lang="it-IT" dirty="0"/>
              <a:t> (L2-L4)</a:t>
            </a:r>
          </a:p>
          <a:p>
            <a:r>
              <a:rPr lang="it-IT" b="1" dirty="0"/>
              <a:t>Time budgets  </a:t>
            </a:r>
            <a:r>
              <a:rPr lang="it-IT" dirty="0"/>
              <a:t>of trip, time </a:t>
            </a:r>
            <a:r>
              <a:rPr lang="it-IT" dirty="0" err="1"/>
              <a:t>automation</a:t>
            </a:r>
            <a:r>
              <a:rPr lang="it-IT" dirty="0"/>
              <a:t>, time to </a:t>
            </a:r>
            <a:r>
              <a:rPr lang="it-IT" dirty="0" err="1"/>
              <a:t>driving</a:t>
            </a:r>
            <a:r>
              <a:rPr lang="it-IT" dirty="0"/>
              <a:t> in </a:t>
            </a:r>
            <a:r>
              <a:rPr lang="it-IT" dirty="0" err="1"/>
              <a:t>level</a:t>
            </a:r>
            <a:r>
              <a:rPr lang="it-IT" dirty="0"/>
              <a:t>, </a:t>
            </a:r>
            <a:r>
              <a:rPr lang="it-IT" dirty="0" err="1"/>
              <a:t>refers</a:t>
            </a:r>
            <a:r>
              <a:rPr lang="it-IT" dirty="0"/>
              <a:t> </a:t>
            </a:r>
            <a:r>
              <a:rPr lang="en-US" sz="1200" b="0" i="0" u="none" strike="noStrike" kern="1200" baseline="0" dirty="0">
                <a:solidFill>
                  <a:schemeClr val="tx1"/>
                </a:solidFill>
                <a:latin typeface="+mn-lt"/>
                <a:ea typeface="+mn-ea"/>
                <a:cs typeface="+mn-cs"/>
              </a:rPr>
              <a:t>to the principle to show to the driver, clearly and at all times, how long the current level of automation will last.</a:t>
            </a:r>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9</a:t>
            </a:fld>
            <a:endParaRPr lang="fr-FR"/>
          </a:p>
        </p:txBody>
      </p:sp>
    </p:spTree>
    <p:extLst>
      <p:ext uri="{BB962C8B-B14F-4D97-AF65-F5344CB8AC3E}">
        <p14:creationId xmlns:p14="http://schemas.microsoft.com/office/powerpoint/2010/main" val="4217821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10</a:t>
            </a:fld>
            <a:endParaRPr lang="fr-FR"/>
          </a:p>
        </p:txBody>
      </p:sp>
    </p:spTree>
    <p:extLst>
      <p:ext uri="{BB962C8B-B14F-4D97-AF65-F5344CB8AC3E}">
        <p14:creationId xmlns:p14="http://schemas.microsoft.com/office/powerpoint/2010/main" val="28224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briefly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summarize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development</a:t>
            </a:r>
            <a:r>
              <a:rPr lang="it-IT" sz="1200" kern="1200" dirty="0">
                <a:solidFill>
                  <a:schemeClr val="tx1"/>
                </a:solidFill>
                <a:effectLst/>
                <a:latin typeface="+mn-lt"/>
                <a:ea typeface="+mn-ea"/>
                <a:cs typeface="+mn-cs"/>
              </a:rPr>
              <a:t> steps in the project and the </a:t>
            </a:r>
            <a:r>
              <a:rPr lang="en-US" sz="1200" dirty="0" err="1">
                <a:solidFill>
                  <a:schemeClr val="accent5">
                    <a:lumMod val="50000"/>
                  </a:schemeClr>
                </a:solidFill>
              </a:rPr>
              <a:t>CAPGemini</a:t>
            </a:r>
            <a:r>
              <a:rPr lang="en-US" sz="1200" dirty="0">
                <a:solidFill>
                  <a:schemeClr val="accent5">
                    <a:lumMod val="50000"/>
                  </a:schemeClr>
                </a:solidFill>
              </a:rPr>
              <a:t>/ALT contribution in WP1 WP2, WP5 in order to develop the </a:t>
            </a:r>
            <a:r>
              <a:rPr lang="en-US" sz="1200" dirty="0" err="1">
                <a:solidFill>
                  <a:schemeClr val="accent5">
                    <a:lumMod val="50000"/>
                  </a:schemeClr>
                </a:solidFill>
              </a:rPr>
              <a:t>Stellantis</a:t>
            </a:r>
            <a:r>
              <a:rPr lang="en-US" sz="1200" dirty="0">
                <a:solidFill>
                  <a:schemeClr val="accent5">
                    <a:lumMod val="50000"/>
                  </a:schemeClr>
                </a:solidFill>
              </a:rPr>
              <a:t> proto vehicle</a:t>
            </a:r>
          </a:p>
          <a:p>
            <a:r>
              <a:rPr lang="it-IT" sz="1200" b="0" i="0" u="none" strike="noStrike" kern="1200" baseline="0" dirty="0">
                <a:solidFill>
                  <a:schemeClr val="tx1"/>
                </a:solidFill>
                <a:latin typeface="+mn-lt"/>
                <a:ea typeface="+mn-ea"/>
                <a:cs typeface="+mn-cs"/>
              </a:rPr>
              <a:t>Test sessions </a:t>
            </a:r>
            <a:r>
              <a:rPr lang="it-IT" sz="1200" b="0" i="0" u="none" strike="noStrike" kern="1200" baseline="0" dirty="0" err="1">
                <a:solidFill>
                  <a:schemeClr val="tx1"/>
                </a:solidFill>
                <a:latin typeface="+mn-lt"/>
                <a:ea typeface="+mn-ea"/>
                <a:cs typeface="+mn-cs"/>
              </a:rPr>
              <a:t>distribuited</a:t>
            </a:r>
            <a:r>
              <a:rPr lang="it-IT" sz="1200" b="0" i="0" u="none" strike="noStrike" kern="1200" baseline="0" dirty="0">
                <a:solidFill>
                  <a:schemeClr val="tx1"/>
                </a:solidFill>
                <a:latin typeface="+mn-lt"/>
                <a:ea typeface="+mn-ea"/>
                <a:cs typeface="+mn-cs"/>
              </a:rPr>
              <a:t> in </a:t>
            </a:r>
            <a:r>
              <a:rPr lang="it-IT" sz="1200" b="0" i="0" u="none" strike="noStrike" kern="1200" baseline="0" dirty="0" err="1">
                <a:solidFill>
                  <a:schemeClr val="tx1"/>
                </a:solidFill>
                <a:latin typeface="+mn-lt"/>
                <a:ea typeface="+mn-ea"/>
                <a:cs typeface="+mn-cs"/>
              </a:rPr>
              <a:t>different</a:t>
            </a:r>
            <a:r>
              <a:rPr lang="it-IT" sz="1200" b="0" i="0" u="none" strike="noStrike" kern="1200" baseline="0" dirty="0">
                <a:solidFill>
                  <a:schemeClr val="tx1"/>
                </a:solidFill>
                <a:latin typeface="+mn-lt"/>
                <a:ea typeface="+mn-ea"/>
                <a:cs typeface="+mn-cs"/>
              </a:rPr>
              <a:t> partner (</a:t>
            </a:r>
            <a:r>
              <a:rPr lang="it-IT" sz="1200" b="0" i="0" u="none" strike="noStrike" kern="1200" baseline="0" dirty="0" err="1">
                <a:solidFill>
                  <a:schemeClr val="tx1"/>
                </a:solidFill>
                <a:latin typeface="+mn-lt"/>
                <a:ea typeface="+mn-ea"/>
                <a:cs typeface="+mn-cs"/>
              </a:rPr>
              <a:t>Istrael</a:t>
            </a:r>
            <a:r>
              <a:rPr lang="it-IT" sz="1200" b="0" i="0" u="none" strike="noStrike" kern="1200" baseline="0" dirty="0">
                <a:solidFill>
                  <a:schemeClr val="tx1"/>
                </a:solidFill>
                <a:latin typeface="+mn-lt"/>
                <a:ea typeface="+mn-ea"/>
                <a:cs typeface="+mn-cs"/>
              </a:rPr>
              <a:t>, Germany, </a:t>
            </a:r>
            <a:r>
              <a:rPr lang="it-IT" sz="1200" b="0" i="0" u="none" strike="noStrike" kern="1200" baseline="0" dirty="0" err="1">
                <a:solidFill>
                  <a:schemeClr val="tx1"/>
                </a:solidFill>
                <a:latin typeface="+mn-lt"/>
                <a:ea typeface="+mn-ea"/>
                <a:cs typeface="+mn-cs"/>
              </a:rPr>
              <a:t>Netherland</a:t>
            </a:r>
            <a:r>
              <a:rPr lang="it-IT" sz="1200" b="0" i="0" u="none" strike="noStrike" kern="1200" baseline="0" dirty="0">
                <a:solidFill>
                  <a:schemeClr val="tx1"/>
                </a:solidFill>
                <a:latin typeface="+mn-lt"/>
                <a:ea typeface="+mn-ea"/>
                <a:cs typeface="+mn-cs"/>
              </a:rPr>
              <a:t>, Italy an </a:t>
            </a:r>
            <a:r>
              <a:rPr lang="it-IT" sz="1200" b="0" i="0" u="none" strike="noStrike" kern="1200" baseline="0" dirty="0" err="1">
                <a:solidFill>
                  <a:schemeClr val="tx1"/>
                </a:solidFill>
                <a:latin typeface="+mn-lt"/>
                <a:ea typeface="+mn-ea"/>
                <a:cs typeface="+mn-cs"/>
              </a:rPr>
              <a:t>Sweden</a:t>
            </a:r>
            <a:r>
              <a:rPr lang="it-IT" sz="1200" b="0" i="0" u="none" strike="noStrike" kern="1200" baseline="0" dirty="0">
                <a:solidFill>
                  <a:schemeClr val="tx1"/>
                </a:solidFill>
                <a:latin typeface="+mn-lt"/>
                <a:ea typeface="+mn-ea"/>
                <a:cs typeface="+mn-cs"/>
              </a:rPr>
              <a:t>)</a:t>
            </a:r>
          </a:p>
          <a:p>
            <a:r>
              <a:rPr lang="it-IT" sz="1200" b="1" i="0" u="none" strike="noStrike" kern="1200" baseline="0" dirty="0">
                <a:solidFill>
                  <a:schemeClr val="tx1"/>
                </a:solidFill>
                <a:latin typeface="+mn-lt"/>
                <a:ea typeface="+mn-ea"/>
                <a:cs typeface="+mn-cs"/>
              </a:rPr>
              <a:t>1-Computer </a:t>
            </a:r>
            <a:r>
              <a:rPr lang="it-IT" sz="1200" b="1" i="0" u="none" strike="noStrike" kern="1200" baseline="0" dirty="0" err="1">
                <a:solidFill>
                  <a:schemeClr val="tx1"/>
                </a:solidFill>
                <a:latin typeface="+mn-lt"/>
                <a:ea typeface="+mn-ea"/>
                <a:cs typeface="+mn-cs"/>
              </a:rPr>
              <a:t>simulation</a:t>
            </a:r>
            <a:r>
              <a:rPr lang="it-IT" sz="1200" b="1"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evaluates</a:t>
            </a:r>
            <a:r>
              <a:rPr lang="it-IT" sz="1200" b="0" i="0" u="none" strike="noStrike" kern="1200" baseline="0" dirty="0">
                <a:solidFill>
                  <a:schemeClr val="tx1"/>
                </a:solidFill>
                <a:latin typeface="+mn-lt"/>
                <a:ea typeface="+mn-ea"/>
                <a:cs typeface="+mn-cs"/>
              </a:rPr>
              <a:t> the </a:t>
            </a:r>
            <a:r>
              <a:rPr lang="en-US" sz="1200" b="0" i="0" u="none" strike="noStrike" kern="1200" baseline="0" dirty="0">
                <a:solidFill>
                  <a:schemeClr val="tx1"/>
                </a:solidFill>
                <a:latin typeface="+mn-lt"/>
                <a:ea typeface="+mn-ea"/>
                <a:cs typeface="+mn-cs"/>
              </a:rPr>
              <a:t>accuracy of the Mediator decisions whether to allocate vehicle control to the automated system or the driver in different UC. </a:t>
            </a:r>
          </a:p>
          <a:p>
            <a:r>
              <a:rPr lang="it-IT" b="1" dirty="0"/>
              <a:t>2-TUC</a:t>
            </a:r>
            <a:r>
              <a:rPr lang="it-IT" dirty="0"/>
              <a:t> </a:t>
            </a:r>
            <a:r>
              <a:rPr lang="it-IT" b="1" dirty="0"/>
              <a:t>simulator</a:t>
            </a:r>
            <a:r>
              <a:rPr lang="it-IT" dirty="0"/>
              <a:t> </a:t>
            </a:r>
            <a:r>
              <a:rPr lang="en-US" sz="1200" b="0" i="0" u="none" strike="noStrike" kern="1200" baseline="0" dirty="0">
                <a:solidFill>
                  <a:schemeClr val="tx1"/>
                </a:solidFill>
                <a:latin typeface="+mn-lt"/>
                <a:ea typeface="+mn-ea"/>
                <a:cs typeface="+mn-cs"/>
              </a:rPr>
              <a:t>focus is on comfort </a:t>
            </a:r>
            <a:r>
              <a:rPr lang="en-US" sz="1200" b="0" i="0" u="none" strike="noStrike" kern="1200" baseline="0" dirty="0" err="1">
                <a:solidFill>
                  <a:schemeClr val="tx1"/>
                </a:solidFill>
                <a:latin typeface="+mn-lt"/>
                <a:ea typeface="+mn-ea"/>
                <a:cs typeface="+mn-cs"/>
              </a:rPr>
              <a:t>Ucs</a:t>
            </a:r>
            <a:r>
              <a:rPr lang="en-US" sz="1200" b="0" i="0" u="none" strike="noStrike" kern="1200" baseline="0" dirty="0">
                <a:solidFill>
                  <a:schemeClr val="tx1"/>
                </a:solidFill>
                <a:latin typeface="+mn-lt"/>
                <a:ea typeface="+mn-ea"/>
                <a:cs typeface="+mn-cs"/>
              </a:rPr>
              <a:t> with related takeover of control (TOC), simulated automation degradation and related TOC by the human driver, and evaluation of the Mediator system / HMI (e.g. acceptance, trust, usability, comfort, experience of TOC), </a:t>
            </a:r>
          </a:p>
          <a:p>
            <a:r>
              <a:rPr lang="it-IT" b="1" dirty="0"/>
              <a:t>3-BGU simulator </a:t>
            </a:r>
            <a:r>
              <a:rPr lang="it-IT" dirty="0" err="1"/>
              <a:t>univ</a:t>
            </a:r>
            <a:r>
              <a:rPr lang="it-IT" dirty="0"/>
              <a:t> focus on the </a:t>
            </a:r>
            <a:r>
              <a:rPr lang="it-IT" dirty="0" err="1"/>
              <a:t>fatigue</a:t>
            </a:r>
            <a:r>
              <a:rPr lang="it-IT" dirty="0"/>
              <a:t> </a:t>
            </a:r>
            <a:r>
              <a:rPr lang="it-IT" dirty="0" err="1"/>
              <a:t>algoritms</a:t>
            </a:r>
            <a:r>
              <a:rPr lang="it-IT" dirty="0"/>
              <a:t> of DS </a:t>
            </a:r>
            <a:r>
              <a:rPr lang="it-IT" dirty="0" err="1"/>
              <a:t>module</a:t>
            </a:r>
            <a:r>
              <a:rPr lang="it-IT" dirty="0"/>
              <a:t> ( </a:t>
            </a:r>
            <a:r>
              <a:rPr lang="it-IT" dirty="0" err="1"/>
              <a:t>evaluate</a:t>
            </a:r>
            <a:r>
              <a:rPr lang="it-IT" dirty="0"/>
              <a:t> </a:t>
            </a:r>
            <a:r>
              <a:rPr lang="it-IT" dirty="0" err="1"/>
              <a:t>th</a:t>
            </a:r>
            <a:r>
              <a:rPr lang="en-US" sz="1200" b="0" i="0" u="none" strike="noStrike" kern="1200" baseline="0" dirty="0">
                <a:solidFill>
                  <a:schemeClr val="tx1"/>
                </a:solidFill>
                <a:latin typeface="+mn-lt"/>
                <a:ea typeface="+mn-ea"/>
                <a:cs typeface="+mn-cs"/>
              </a:rPr>
              <a:t>e effects of preventive and corrective mediation in mitigating the effects of fatigue)</a:t>
            </a:r>
          </a:p>
          <a:p>
            <a:endParaRPr lang="en-US" sz="1200" b="0" i="0" u="none" strike="noStrike" kern="1200" baseline="0" dirty="0">
              <a:solidFill>
                <a:schemeClr val="tx1"/>
              </a:solidFill>
              <a:latin typeface="+mn-lt"/>
              <a:ea typeface="+mn-ea"/>
              <a:cs typeface="+mn-cs"/>
            </a:endParaRPr>
          </a:p>
          <a:p>
            <a:r>
              <a:rPr lang="it-IT" b="1" dirty="0"/>
              <a:t>4-Stellantis</a:t>
            </a:r>
            <a:r>
              <a:rPr lang="it-IT" dirty="0"/>
              <a:t> proto </a:t>
            </a:r>
            <a:r>
              <a:rPr lang="it-IT" dirty="0" err="1"/>
              <a:t>vehicle</a:t>
            </a:r>
            <a:r>
              <a:rPr lang="it-IT" dirty="0"/>
              <a:t> focus </a:t>
            </a:r>
            <a:r>
              <a:rPr lang="it-IT" dirty="0" err="1"/>
              <a:t>is</a:t>
            </a:r>
            <a:r>
              <a:rPr lang="it-IT" dirty="0"/>
              <a:t> on the </a:t>
            </a:r>
            <a:r>
              <a:rPr lang="en-US" sz="1200" b="0" i="0" u="none" strike="noStrike" kern="1200" baseline="0" dirty="0">
                <a:solidFill>
                  <a:schemeClr val="tx1"/>
                </a:solidFill>
                <a:latin typeface="+mn-lt"/>
                <a:ea typeface="+mn-ea"/>
                <a:cs typeface="+mn-cs"/>
              </a:rPr>
              <a:t>HMI solutions in different driving conditions with UC distraction, and CM in order to select the most appropriate HMI to be used in the second on-road study in Sweden. The        2</a:t>
            </a:r>
            <a:r>
              <a:rPr lang="en-US" sz="1200" b="0" i="0" u="none" strike="noStrike" kern="1200" baseline="30000" dirty="0">
                <a:solidFill>
                  <a:schemeClr val="tx1"/>
                </a:solidFill>
                <a:latin typeface="+mn-lt"/>
                <a:ea typeface="+mn-ea"/>
                <a:cs typeface="+mn-cs"/>
              </a:rPr>
              <a:t>nd</a:t>
            </a:r>
            <a:r>
              <a:rPr lang="en-US" sz="1200" b="0" i="0" u="none" strike="noStrike" kern="1200" baseline="0" dirty="0">
                <a:solidFill>
                  <a:schemeClr val="tx1"/>
                </a:solidFill>
                <a:latin typeface="+mn-lt"/>
                <a:ea typeface="+mn-ea"/>
                <a:cs typeface="+mn-cs"/>
              </a:rPr>
              <a:t> focus is acceptance and trust of the Mediator automation levels through </a:t>
            </a:r>
            <a:r>
              <a:rPr lang="en-US" sz="1200" b="0" i="0" u="none" strike="noStrike" kern="1200" baseline="0" dirty="0" err="1">
                <a:solidFill>
                  <a:schemeClr val="tx1"/>
                </a:solidFill>
                <a:latin typeface="+mn-lt"/>
                <a:ea typeface="+mn-ea"/>
                <a:cs typeface="+mn-cs"/>
              </a:rPr>
              <a:t>hmi</a:t>
            </a:r>
            <a:r>
              <a:rPr lang="en-US" sz="1200" b="0" i="0" u="none" strike="noStrike" kern="1200" baseline="0" dirty="0">
                <a:solidFill>
                  <a:schemeClr val="tx1"/>
                </a:solidFill>
                <a:latin typeface="+mn-lt"/>
                <a:ea typeface="+mn-ea"/>
                <a:cs typeface="+mn-cs"/>
              </a:rPr>
              <a:t> routines</a:t>
            </a:r>
          </a:p>
          <a:p>
            <a:r>
              <a:rPr lang="en-US" sz="1200" b="0" i="0" u="none" strike="noStrike" kern="1200" baseline="0" dirty="0">
                <a:solidFill>
                  <a:schemeClr val="tx1"/>
                </a:solidFill>
                <a:latin typeface="+mn-lt"/>
                <a:ea typeface="+mn-ea"/>
                <a:cs typeface="+mn-cs"/>
              </a:rPr>
              <a:t>In Sweden focus is to evaluate the functionality, safety effects and user acceptance of the Mediator system under different degraded driver performance conditions, including corrective actions and conditions of degraded automation. </a:t>
            </a:r>
          </a:p>
          <a:p>
            <a:endParaRPr lang="en-US" sz="1200" b="0" i="0" u="none" strike="noStrike" kern="1200" baseline="0" dirty="0">
              <a:solidFill>
                <a:schemeClr val="tx1"/>
              </a:solidFill>
              <a:latin typeface="+mn-lt"/>
              <a:ea typeface="+mn-ea"/>
              <a:cs typeface="+mn-cs"/>
            </a:endParaRPr>
          </a:p>
          <a:p>
            <a:r>
              <a:rPr lang="it-IT" b="1" dirty="0"/>
              <a:t>5-Veoneer</a:t>
            </a:r>
            <a:r>
              <a:rPr lang="it-IT" dirty="0"/>
              <a:t> proto </a:t>
            </a:r>
            <a:r>
              <a:rPr lang="it-IT" dirty="0" err="1"/>
              <a:t>vehicle</a:t>
            </a:r>
            <a:r>
              <a:rPr lang="it-IT" dirty="0"/>
              <a:t> focus </a:t>
            </a:r>
            <a:r>
              <a:rPr lang="it-IT" dirty="0" err="1"/>
              <a:t>is</a:t>
            </a:r>
            <a:r>
              <a:rPr lang="it-IT" dirty="0"/>
              <a:t> on the </a:t>
            </a:r>
            <a:r>
              <a:rPr lang="it-IT" dirty="0" err="1"/>
              <a:t>communication</a:t>
            </a:r>
            <a:r>
              <a:rPr lang="it-IT" dirty="0"/>
              <a:t> of the DS </a:t>
            </a:r>
            <a:r>
              <a:rPr lang="it-IT" dirty="0" err="1"/>
              <a:t>module</a:t>
            </a:r>
            <a:r>
              <a:rPr lang="it-IT" dirty="0"/>
              <a:t> and the DL </a:t>
            </a:r>
            <a:r>
              <a:rPr lang="it-IT" dirty="0" err="1"/>
              <a:t>module</a:t>
            </a:r>
            <a:r>
              <a:rPr lang="it-IT" dirty="0"/>
              <a:t> and </a:t>
            </a:r>
            <a:r>
              <a:rPr lang="it-IT" dirty="0" err="1"/>
              <a:t>acquire</a:t>
            </a:r>
            <a:r>
              <a:rPr lang="it-IT" dirty="0"/>
              <a:t> </a:t>
            </a:r>
            <a:r>
              <a:rPr lang="it-IT" dirty="0" err="1"/>
              <a:t>raw</a:t>
            </a:r>
            <a:r>
              <a:rPr lang="it-IT" dirty="0"/>
              <a:t> data of the ME </a:t>
            </a:r>
            <a:r>
              <a:rPr lang="it-IT" dirty="0" err="1"/>
              <a:t>modules</a:t>
            </a:r>
            <a:r>
              <a:rPr lang="it-IT" dirty="0"/>
              <a:t>. </a:t>
            </a:r>
            <a:r>
              <a:rPr lang="it-IT" dirty="0" err="1"/>
              <a:t>It</a:t>
            </a:r>
            <a:r>
              <a:rPr lang="it-IT" dirty="0"/>
              <a:t> </a:t>
            </a:r>
            <a:r>
              <a:rPr lang="en-US" sz="1200" b="0" i="0" u="none" strike="noStrike" kern="1200" baseline="0" dirty="0">
                <a:solidFill>
                  <a:schemeClr val="tx1"/>
                </a:solidFill>
                <a:latin typeface="+mn-lt"/>
                <a:ea typeface="+mn-ea"/>
                <a:cs typeface="+mn-cs"/>
              </a:rPr>
              <a:t>is focus on technical evaluation of the Mediator automation state module system under different driving contexts, including the assessment of well the system is able to predict bad automation performance. </a:t>
            </a:r>
          </a:p>
          <a:p>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briefly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summarize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development</a:t>
            </a:r>
            <a:r>
              <a:rPr lang="it-IT" sz="1200" kern="1200" dirty="0">
                <a:solidFill>
                  <a:schemeClr val="tx1"/>
                </a:solidFill>
                <a:effectLst/>
                <a:latin typeface="+mn-lt"/>
                <a:ea typeface="+mn-ea"/>
                <a:cs typeface="+mn-cs"/>
              </a:rPr>
              <a:t> steps in the project </a:t>
            </a:r>
            <a:r>
              <a:rPr lang="it-IT" sz="1200" kern="1200" dirty="0" err="1">
                <a:solidFill>
                  <a:schemeClr val="tx1"/>
                </a:solidFill>
                <a:effectLst/>
                <a:latin typeface="+mn-lt"/>
                <a:ea typeface="+mn-ea"/>
                <a:cs typeface="+mn-cs"/>
              </a:rPr>
              <a:t>myself</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understand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got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hoping</a:t>
            </a:r>
            <a:r>
              <a:rPr lang="it-IT" sz="1200" kern="1200" dirty="0">
                <a:solidFill>
                  <a:schemeClr val="tx1"/>
                </a:solidFill>
                <a:effectLst/>
                <a:latin typeface="+mn-lt"/>
                <a:ea typeface="+mn-ea"/>
                <a:cs typeface="+mn-cs"/>
              </a:rPr>
              <a:t> to make the best use of the </a:t>
            </a:r>
            <a:r>
              <a:rPr lang="it-IT" sz="1200" kern="1200" dirty="0" err="1">
                <a:solidFill>
                  <a:schemeClr val="tx1"/>
                </a:solidFill>
                <a:effectLst/>
                <a:latin typeface="+mn-lt"/>
                <a:ea typeface="+mn-ea"/>
                <a:cs typeface="+mn-cs"/>
              </a:rPr>
              <a:t>Stellantis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prototype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vehicle</a:t>
            </a:r>
            <a:endParaRPr lang="it-IT" dirty="0"/>
          </a:p>
          <a:p>
            <a:endParaRPr lang="it-IT" dirty="0"/>
          </a:p>
        </p:txBody>
      </p:sp>
      <p:sp>
        <p:nvSpPr>
          <p:cNvPr id="4" name="Slide Number Placeholder 3"/>
          <p:cNvSpPr>
            <a:spLocks noGrp="1"/>
          </p:cNvSpPr>
          <p:nvPr>
            <p:ph type="sldNum" sz="quarter" idx="5"/>
          </p:nvPr>
        </p:nvSpPr>
        <p:spPr/>
        <p:txBody>
          <a:bodyPr/>
          <a:lstStyle/>
          <a:p>
            <a:fld id="{26D1102C-911E-4BE7-A9EF-CE7EE4713F99}" type="slidenum">
              <a:rPr lang="fr-FR" smtClean="0"/>
              <a:t>11</a:t>
            </a:fld>
            <a:endParaRPr lang="fr-FR"/>
          </a:p>
        </p:txBody>
      </p:sp>
    </p:spTree>
    <p:extLst>
      <p:ext uri="{BB962C8B-B14F-4D97-AF65-F5344CB8AC3E}">
        <p14:creationId xmlns:p14="http://schemas.microsoft.com/office/powerpoint/2010/main" val="4067564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3864321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‹nr.›</a:t>
            </a:fld>
            <a:endParaRPr lang="en-US"/>
          </a:p>
        </p:txBody>
      </p:sp>
      <p:sp>
        <p:nvSpPr>
          <p:cNvPr id="7" name="Footer Placeholder 4">
            <a:extLst>
              <a:ext uri="{FF2B5EF4-FFF2-40B4-BE49-F238E27FC236}">
                <a16:creationId xmlns:a16="http://schemas.microsoft.com/office/drawing/2014/main" id="{078799D0-C998-EE65-65B1-1F94A74ED0CF}"/>
              </a:ext>
            </a:extLst>
          </p:cNvPr>
          <p:cNvSpPr>
            <a:spLocks noGrp="1"/>
          </p:cNvSpPr>
          <p:nvPr>
            <p:ph type="ftr" sz="quarter" idx="11"/>
          </p:nvPr>
        </p:nvSpPr>
        <p:spPr>
          <a:xfrm>
            <a:off x="4038600" y="6429375"/>
            <a:ext cx="4114800" cy="365125"/>
          </a:xfrm>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Tree>
    <p:extLst>
      <p:ext uri="{BB962C8B-B14F-4D97-AF65-F5344CB8AC3E}">
        <p14:creationId xmlns:p14="http://schemas.microsoft.com/office/powerpoint/2010/main" val="45457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‹nr.›</a:t>
            </a:fld>
            <a:endParaRPr lang="en-US"/>
          </a:p>
        </p:txBody>
      </p:sp>
      <p:sp>
        <p:nvSpPr>
          <p:cNvPr id="7" name="Footer Placeholder 4">
            <a:extLst>
              <a:ext uri="{FF2B5EF4-FFF2-40B4-BE49-F238E27FC236}">
                <a16:creationId xmlns:a16="http://schemas.microsoft.com/office/drawing/2014/main" id="{3ED50619-3DFC-E8B0-B69D-40DE1B2152A2}"/>
              </a:ext>
            </a:extLst>
          </p:cNvPr>
          <p:cNvSpPr>
            <a:spLocks noGrp="1"/>
          </p:cNvSpPr>
          <p:nvPr>
            <p:ph type="ftr" sz="quarter" idx="11"/>
          </p:nvPr>
        </p:nvSpPr>
        <p:spPr>
          <a:xfrm>
            <a:off x="4038600" y="6429375"/>
            <a:ext cx="4114800" cy="365125"/>
          </a:xfrm>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Tree>
    <p:extLst>
      <p:ext uri="{BB962C8B-B14F-4D97-AF65-F5344CB8AC3E}">
        <p14:creationId xmlns:p14="http://schemas.microsoft.com/office/powerpoint/2010/main" val="372993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a:xfrm>
            <a:off x="838200" y="681037"/>
            <a:ext cx="10515600" cy="932103"/>
          </a:xfrm>
        </p:spPr>
        <p:txBody>
          <a:bodyPr/>
          <a:lstStyle>
            <a:lvl1pPr>
              <a:defRPr>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a:xfrm>
            <a:off x="838200" y="1811547"/>
            <a:ext cx="10515600" cy="4365416"/>
          </a:xfrm>
        </p:spPr>
        <p:txBody>
          <a:bodyPr/>
          <a:lstStyle>
            <a:lvl1pPr>
              <a:buClr>
                <a:srgbClr val="002060"/>
              </a:buClr>
              <a:buFont typeface="Wingdings" panose="05000000000000000000" pitchFamily="2" charset="2"/>
              <a:buChar char="§"/>
              <a:defRPr>
                <a:solidFill>
                  <a:srgbClr val="002060">
                    <a:alpha val="70000"/>
                  </a:srgbClr>
                </a:solidFill>
              </a:defRPr>
            </a:lvl1pPr>
            <a:lvl2pPr marL="685800" indent="-228600">
              <a:buClr>
                <a:schemeClr val="bg2">
                  <a:lumMod val="50000"/>
                </a:schemeClr>
              </a:buClr>
              <a:buFont typeface="Wingdings" panose="05000000000000000000" pitchFamily="2" charset="2"/>
              <a:buChar char="§"/>
              <a:defRPr>
                <a:solidFill>
                  <a:srgbClr val="0047D6"/>
                </a:solidFill>
              </a:defRPr>
            </a:lvl2pPr>
            <a:lvl3pPr>
              <a:buClr>
                <a:srgbClr val="002060"/>
              </a:buClr>
              <a:buFont typeface="Wingdings" panose="05000000000000000000" pitchFamily="2" charset="2"/>
              <a:buChar char="§"/>
              <a:defRPr>
                <a:solidFill>
                  <a:srgbClr val="004DE6"/>
                </a:solidFill>
              </a:defRPr>
            </a:lvl3pPr>
            <a:lvl4pPr marL="1600200" indent="-228600">
              <a:buClr>
                <a:srgbClr val="002060"/>
              </a:buClr>
              <a:buFont typeface="Wingdings" panose="05000000000000000000" pitchFamily="2" charset="2"/>
              <a:buChar char="§"/>
              <a:defRPr>
                <a:solidFill>
                  <a:srgbClr val="004DE6"/>
                </a:solidFill>
              </a:defRPr>
            </a:lvl4pPr>
            <a:lvl5pPr>
              <a:buClr>
                <a:srgbClr val="002060"/>
              </a:buClr>
              <a:buFont typeface="Wingdings" panose="05000000000000000000" pitchFamily="2" charset="2"/>
              <a:buChar char="§"/>
              <a:defRPr>
                <a:solidFill>
                  <a:srgbClr val="004DE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‹nr.›</a:t>
            </a:fld>
            <a:endParaRPr lang="en-US" dirty="0"/>
          </a:p>
        </p:txBody>
      </p:sp>
    </p:spTree>
    <p:extLst>
      <p:ext uri="{BB962C8B-B14F-4D97-AF65-F5344CB8AC3E}">
        <p14:creationId xmlns:p14="http://schemas.microsoft.com/office/powerpoint/2010/main" val="149315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‹nr.›</a:t>
            </a:fld>
            <a:endParaRPr lang="en-US"/>
          </a:p>
        </p:txBody>
      </p:sp>
    </p:spTree>
    <p:extLst>
      <p:ext uri="{BB962C8B-B14F-4D97-AF65-F5344CB8AC3E}">
        <p14:creationId xmlns:p14="http://schemas.microsoft.com/office/powerpoint/2010/main" val="2049720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‹nr.›</a:t>
            </a:fld>
            <a:endParaRPr lang="en-US"/>
          </a:p>
        </p:txBody>
      </p:sp>
      <p:sp>
        <p:nvSpPr>
          <p:cNvPr id="10" name="Footer Placeholder 4">
            <a:extLst>
              <a:ext uri="{FF2B5EF4-FFF2-40B4-BE49-F238E27FC236}">
                <a16:creationId xmlns:a16="http://schemas.microsoft.com/office/drawing/2014/main" id="{FCFC1404-75A6-F152-18E9-98E91019253E}"/>
              </a:ext>
            </a:extLst>
          </p:cNvPr>
          <p:cNvSpPr>
            <a:spLocks noGrp="1"/>
          </p:cNvSpPr>
          <p:nvPr>
            <p:ph type="ftr" sz="quarter" idx="11"/>
          </p:nvPr>
        </p:nvSpPr>
        <p:spPr>
          <a:xfrm>
            <a:off x="4038600" y="6429375"/>
            <a:ext cx="4114800" cy="365125"/>
          </a:xfrm>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Tree>
    <p:extLst>
      <p:ext uri="{BB962C8B-B14F-4D97-AF65-F5344CB8AC3E}">
        <p14:creationId xmlns:p14="http://schemas.microsoft.com/office/powerpoint/2010/main" val="3794558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‹nr.›</a:t>
            </a:fld>
            <a:endParaRPr lang="en-US"/>
          </a:p>
        </p:txBody>
      </p:sp>
      <p:sp>
        <p:nvSpPr>
          <p:cNvPr id="10" name="Footer Placeholder 4">
            <a:extLst>
              <a:ext uri="{FF2B5EF4-FFF2-40B4-BE49-F238E27FC236}">
                <a16:creationId xmlns:a16="http://schemas.microsoft.com/office/drawing/2014/main" id="{16E809EC-D493-70F5-A8D1-4FBF45A3C520}"/>
              </a:ext>
            </a:extLst>
          </p:cNvPr>
          <p:cNvSpPr>
            <a:spLocks noGrp="1"/>
          </p:cNvSpPr>
          <p:nvPr>
            <p:ph type="ftr" sz="quarter" idx="11"/>
          </p:nvPr>
        </p:nvSpPr>
        <p:spPr>
          <a:xfrm>
            <a:off x="4038600" y="6429375"/>
            <a:ext cx="4114800" cy="365125"/>
          </a:xfrm>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Tree>
    <p:extLst>
      <p:ext uri="{BB962C8B-B14F-4D97-AF65-F5344CB8AC3E}">
        <p14:creationId xmlns:p14="http://schemas.microsoft.com/office/powerpoint/2010/main" val="182515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‹nr.›</a:t>
            </a:fld>
            <a:endParaRPr lang="en-US"/>
          </a:p>
        </p:txBody>
      </p:sp>
      <p:sp>
        <p:nvSpPr>
          <p:cNvPr id="6" name="Footer Placeholder 4">
            <a:extLst>
              <a:ext uri="{FF2B5EF4-FFF2-40B4-BE49-F238E27FC236}">
                <a16:creationId xmlns:a16="http://schemas.microsoft.com/office/drawing/2014/main" id="{29991284-D780-72B1-4E28-A2B4F31A9B97}"/>
              </a:ext>
            </a:extLst>
          </p:cNvPr>
          <p:cNvSpPr>
            <a:spLocks noGrp="1"/>
          </p:cNvSpPr>
          <p:nvPr>
            <p:ph type="ftr" sz="quarter" idx="11"/>
          </p:nvPr>
        </p:nvSpPr>
        <p:spPr>
          <a:xfrm>
            <a:off x="4038600" y="6429375"/>
            <a:ext cx="4114800" cy="365125"/>
          </a:xfrm>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Tree>
    <p:extLst>
      <p:ext uri="{BB962C8B-B14F-4D97-AF65-F5344CB8AC3E}">
        <p14:creationId xmlns:p14="http://schemas.microsoft.com/office/powerpoint/2010/main" val="3161675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‹nr.›</a:t>
            </a:fld>
            <a:endParaRPr lang="en-US"/>
          </a:p>
        </p:txBody>
      </p:sp>
      <p:sp>
        <p:nvSpPr>
          <p:cNvPr id="5" name="Footer Placeholder 4">
            <a:extLst>
              <a:ext uri="{FF2B5EF4-FFF2-40B4-BE49-F238E27FC236}">
                <a16:creationId xmlns:a16="http://schemas.microsoft.com/office/drawing/2014/main" id="{1DA225F2-CC5B-E31E-9C4E-58A4F7A7A54B}"/>
              </a:ext>
            </a:extLst>
          </p:cNvPr>
          <p:cNvSpPr>
            <a:spLocks noGrp="1"/>
          </p:cNvSpPr>
          <p:nvPr>
            <p:ph type="ftr" sz="quarter" idx="11"/>
          </p:nvPr>
        </p:nvSpPr>
        <p:spPr>
          <a:xfrm>
            <a:off x="4038600" y="6429375"/>
            <a:ext cx="4114800" cy="365125"/>
          </a:xfrm>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Tree>
    <p:extLst>
      <p:ext uri="{BB962C8B-B14F-4D97-AF65-F5344CB8AC3E}">
        <p14:creationId xmlns:p14="http://schemas.microsoft.com/office/powerpoint/2010/main" val="91720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9D8CE4EF-33FB-421F-A2E5-4584A0817CDF}" type="slidenum">
              <a:rPr lang="en-US" smtClean="0"/>
              <a:pPr/>
              <a:t>‹nr.›</a:t>
            </a:fld>
            <a:endParaRPr lang="en-US" dirty="0"/>
          </a:p>
        </p:txBody>
      </p:sp>
      <p:sp>
        <p:nvSpPr>
          <p:cNvPr id="8" name="Footer Placeholder 4">
            <a:extLst>
              <a:ext uri="{FF2B5EF4-FFF2-40B4-BE49-F238E27FC236}">
                <a16:creationId xmlns:a16="http://schemas.microsoft.com/office/drawing/2014/main" id="{0F7CEC09-48CB-7095-6936-63B72F0D080D}"/>
              </a:ext>
            </a:extLst>
          </p:cNvPr>
          <p:cNvSpPr>
            <a:spLocks noGrp="1"/>
          </p:cNvSpPr>
          <p:nvPr>
            <p:ph type="ftr" sz="quarter" idx="11"/>
          </p:nvPr>
        </p:nvSpPr>
        <p:spPr>
          <a:xfrm>
            <a:off x="4038600" y="6429375"/>
            <a:ext cx="4114800" cy="365125"/>
          </a:xfrm>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Tree>
    <p:extLst>
      <p:ext uri="{BB962C8B-B14F-4D97-AF65-F5344CB8AC3E}">
        <p14:creationId xmlns:p14="http://schemas.microsoft.com/office/powerpoint/2010/main" val="273633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‹nr.›</a:t>
            </a:fld>
            <a:endParaRPr lang="en-US"/>
          </a:p>
        </p:txBody>
      </p:sp>
      <p:pic>
        <p:nvPicPr>
          <p:cNvPr id="8" name="Immagine 15">
            <a:extLst>
              <a:ext uri="{FF2B5EF4-FFF2-40B4-BE49-F238E27FC236}">
                <a16:creationId xmlns:a16="http://schemas.microsoft.com/office/drawing/2014/main" id="{BD3E528A-B543-480F-A9B2-9826F7BCFF4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6343737"/>
            <a:ext cx="691200" cy="536400"/>
          </a:xfrm>
          <a:prstGeom prst="rect">
            <a:avLst/>
          </a:prstGeom>
        </p:spPr>
      </p:pic>
      <p:sp>
        <p:nvSpPr>
          <p:cNvPr id="9" name="Footer Placeholder 4">
            <a:extLst>
              <a:ext uri="{FF2B5EF4-FFF2-40B4-BE49-F238E27FC236}">
                <a16:creationId xmlns:a16="http://schemas.microsoft.com/office/drawing/2014/main" id="{C5D6E829-81A1-8F62-8C8E-BF2A9D73F8AD}"/>
              </a:ext>
            </a:extLst>
          </p:cNvPr>
          <p:cNvSpPr>
            <a:spLocks noGrp="1"/>
          </p:cNvSpPr>
          <p:nvPr>
            <p:ph type="ftr" sz="quarter" idx="11"/>
          </p:nvPr>
        </p:nvSpPr>
        <p:spPr>
          <a:xfrm>
            <a:off x="4038600" y="6429375"/>
            <a:ext cx="4114800" cy="365125"/>
          </a:xfrm>
        </p:spPr>
        <p:txBody>
          <a:bodyPr/>
          <a:lstStyle/>
          <a:p>
            <a:r>
              <a:rPr lang="en-US" dirty="0"/>
              <a:t>SESE TOUR 2022 _ May 09 to 11  </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Tree>
    <p:extLst>
      <p:ext uri="{BB962C8B-B14F-4D97-AF65-F5344CB8AC3E}">
        <p14:creationId xmlns:p14="http://schemas.microsoft.com/office/powerpoint/2010/main" val="5772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a:stretch>
        </a:blip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3048"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9838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11547"/>
            <a:ext cx="10515600" cy="43654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r>
              <a:rPr lang="en-US" dirty="0"/>
              <a:t>SESE TOUR 2022 _ May 09 to 11</a:t>
            </a:r>
            <a:br>
              <a:rPr lang="en-US" dirty="0"/>
            </a:br>
            <a:r>
              <a:rPr lang="en-US" b="1" dirty="0"/>
              <a:t>"</a:t>
            </a:r>
            <a:r>
              <a:rPr lang="en-US" sz="900" dirty="0">
                <a:solidFill>
                  <a:schemeClr val="bg1"/>
                </a:solidFill>
                <a:latin typeface="Bahnschrift SemiBold" panose="020B0502040204020203" pitchFamily="34" charset="0"/>
              </a:rPr>
              <a:t>Systems Engineering for a Sustainable World</a:t>
            </a:r>
            <a:r>
              <a:rPr lang="en-US" b="1" dirty="0"/>
              <a:t>"</a:t>
            </a: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352362" y="6412122"/>
            <a:ext cx="622539" cy="365125"/>
          </a:xfrm>
          <a:prstGeom prst="rect">
            <a:avLst/>
          </a:prstGeom>
        </p:spPr>
        <p:txBody>
          <a:bodyPr vert="horz" lIns="91440" tIns="45720" rIns="91440" bIns="45720" rtlCol="0" anchor="ctr"/>
          <a:lstStyle>
            <a:lvl1pPr algn="r">
              <a:defRPr sz="900" b="1" cap="all" spc="150" baseline="0">
                <a:solidFill>
                  <a:srgbClr val="FFFFFF"/>
                </a:solidFill>
              </a:defRPr>
            </a:lvl1pPr>
          </a:lstStyle>
          <a:p>
            <a:fld id="{28844951-7827-47D4-8276-7DDE1FA7D85A}" type="slidenum">
              <a:rPr lang="en-US" smtClean="0"/>
              <a:pPr/>
              <a:t>‹nr.›</a:t>
            </a:fld>
            <a:endParaRPr lang="en-US" dirty="0"/>
          </a:p>
        </p:txBody>
      </p:sp>
      <p:pic>
        <p:nvPicPr>
          <p:cNvPr id="9" name="Picture 8">
            <a:extLst>
              <a:ext uri="{FF2B5EF4-FFF2-40B4-BE49-F238E27FC236}">
                <a16:creationId xmlns:a16="http://schemas.microsoft.com/office/drawing/2014/main" id="{0AC0FA5A-F02A-B511-BCDA-91A9972150B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68400"/>
            <a:ext cx="486292" cy="489600"/>
          </a:xfrm>
          <a:prstGeom prst="rect">
            <a:avLst/>
          </a:prstGeom>
        </p:spPr>
      </p:pic>
    </p:spTree>
    <p:extLst>
      <p:ext uri="{BB962C8B-B14F-4D97-AF65-F5344CB8AC3E}">
        <p14:creationId xmlns:p14="http://schemas.microsoft.com/office/powerpoint/2010/main" val="240176769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80" r:id="rId6"/>
    <p:sldLayoutId id="2147483676" r:id="rId7"/>
    <p:sldLayoutId id="2147483677" r:id="rId8"/>
    <p:sldLayoutId id="2147483678" r:id="rId9"/>
    <p:sldLayoutId id="2147483679" r:id="rId10"/>
    <p:sldLayoutId id="2147483681" r:id="rId11"/>
  </p:sldLayoutIdLst>
  <p:hf hdr="0"/>
  <p:txStyles>
    <p:titleStyle>
      <a:lvl1pPr marL="0" algn="l" defTabSz="914400" rtl="0" eaLnBrk="1" latinLnBrk="0" hangingPunct="1">
        <a:lnSpc>
          <a:spcPct val="90000"/>
        </a:lnSpc>
        <a:spcBef>
          <a:spcPct val="0"/>
        </a:spcBef>
        <a:buNone/>
        <a:defRPr lang="en-US" sz="5200" kern="1200" dirty="0">
          <a:solidFill>
            <a:srgbClr val="002060"/>
          </a:soli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diagramLayout" Target="../diagrams/layout1.xml"/><Relationship Id="rId9" Type="http://schemas.openxmlformats.org/officeDocument/2006/relationships/image" Target="../media/image8.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 name="Rectangle 244">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170" name="Image 169">
            <a:extLst>
              <a:ext uri="{FF2B5EF4-FFF2-40B4-BE49-F238E27FC236}">
                <a16:creationId xmlns:a16="http://schemas.microsoft.com/office/drawing/2014/main" id="{4CFFBF04-03DF-4F71-A4D5-10FF7EC5B2D7}"/>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b="15094"/>
          <a:stretch/>
        </p:blipFill>
        <p:spPr>
          <a:xfrm>
            <a:off x="-3922" y="5040"/>
            <a:ext cx="12191980" cy="6857989"/>
          </a:xfrm>
          <a:prstGeom prst="rect">
            <a:avLst/>
          </a:prstGeom>
        </p:spPr>
      </p:pic>
      <p:sp>
        <p:nvSpPr>
          <p:cNvPr id="247" name="Rectangle 246">
            <a:extLst>
              <a:ext uri="{FF2B5EF4-FFF2-40B4-BE49-F238E27FC236}">
                <a16:creationId xmlns:a16="http://schemas.microsoft.com/office/drawing/2014/main" id="{107303E2-7D44-46E4-A0D5-73DF9974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172075"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D22AF24B-DF9B-4580-9019-8FABD7AC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8875" y="1255390"/>
            <a:ext cx="4008678" cy="4034028"/>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Oval 250">
            <a:extLst>
              <a:ext uri="{FF2B5EF4-FFF2-40B4-BE49-F238E27FC236}">
                <a16:creationId xmlns:a16="http://schemas.microsoft.com/office/drawing/2014/main" id="{814E6672-D9A3-4574-B870-15130060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29740" y="720056"/>
            <a:ext cx="3094425" cy="3113994"/>
          </a:xfrm>
          <a:prstGeom prst="ellipse">
            <a:avLst/>
          </a:prstGeom>
          <a:gradFill>
            <a:gsLst>
              <a:gs pos="0">
                <a:schemeClr val="accent1">
                  <a:alpha val="40000"/>
                </a:schemeClr>
              </a:gs>
              <a:gs pos="100000">
                <a:schemeClr val="accent1">
                  <a:lumMod val="20000"/>
                  <a:lumOff val="80000"/>
                  <a:alpha val="69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ZoneTexte 171">
            <a:extLst>
              <a:ext uri="{FF2B5EF4-FFF2-40B4-BE49-F238E27FC236}">
                <a16:creationId xmlns:a16="http://schemas.microsoft.com/office/drawing/2014/main" id="{D9EEF766-DC41-4DE7-9FC6-B909B6F60957}"/>
              </a:ext>
            </a:extLst>
          </p:cNvPr>
          <p:cNvSpPr txBox="1"/>
          <p:nvPr/>
        </p:nvSpPr>
        <p:spPr>
          <a:xfrm>
            <a:off x="704849" y="5874663"/>
            <a:ext cx="3686175" cy="400110"/>
          </a:xfrm>
          <a:prstGeom prst="rect">
            <a:avLst/>
          </a:prstGeom>
          <a:noFill/>
        </p:spPr>
        <p:txBody>
          <a:bodyPr wrap="square" rtlCol="0">
            <a:spAutoFit/>
          </a:bodyPr>
          <a:lstStyle/>
          <a:p>
            <a:pPr algn="ctr"/>
            <a:r>
              <a:rPr lang="fr-FR" sz="2000" dirty="0">
                <a:solidFill>
                  <a:srgbClr val="002060"/>
                </a:solidFill>
              </a:rPr>
              <a:t>10 May 2022</a:t>
            </a:r>
          </a:p>
        </p:txBody>
      </p:sp>
      <p:sp>
        <p:nvSpPr>
          <p:cNvPr id="178" name="ZoneTexte 177">
            <a:extLst>
              <a:ext uri="{FF2B5EF4-FFF2-40B4-BE49-F238E27FC236}">
                <a16:creationId xmlns:a16="http://schemas.microsoft.com/office/drawing/2014/main" id="{8C42ABDB-1E50-4B1C-BF7A-219BC18C00D5}"/>
              </a:ext>
            </a:extLst>
          </p:cNvPr>
          <p:cNvSpPr txBox="1"/>
          <p:nvPr/>
        </p:nvSpPr>
        <p:spPr>
          <a:xfrm>
            <a:off x="740230" y="1219199"/>
            <a:ext cx="4066904" cy="646331"/>
          </a:xfrm>
          <a:prstGeom prst="rect">
            <a:avLst/>
          </a:prstGeom>
          <a:noFill/>
        </p:spPr>
        <p:txBody>
          <a:bodyPr wrap="square" rtlCol="0">
            <a:spAutoFit/>
          </a:bodyPr>
          <a:lstStyle/>
          <a:p>
            <a:r>
              <a:rPr lang="fr-FR" sz="3600" dirty="0">
                <a:solidFill>
                  <a:schemeClr val="bg1"/>
                </a:solidFill>
              </a:rPr>
              <a:t>SESE TOUR 2022</a:t>
            </a:r>
          </a:p>
        </p:txBody>
      </p:sp>
      <p:pic>
        <p:nvPicPr>
          <p:cNvPr id="3" name="Image 2">
            <a:extLst>
              <a:ext uri="{FF2B5EF4-FFF2-40B4-BE49-F238E27FC236}">
                <a16:creationId xmlns:a16="http://schemas.microsoft.com/office/drawing/2014/main" id="{1A9E6BCD-00C6-4837-A818-0117335E9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175995" cy="652463"/>
          </a:xfrm>
          <a:prstGeom prst="rect">
            <a:avLst/>
          </a:prstGeom>
        </p:spPr>
      </p:pic>
      <p:sp>
        <p:nvSpPr>
          <p:cNvPr id="2" name="ZoneTexte 1">
            <a:extLst>
              <a:ext uri="{FF2B5EF4-FFF2-40B4-BE49-F238E27FC236}">
                <a16:creationId xmlns:a16="http://schemas.microsoft.com/office/drawing/2014/main" id="{959C6EAD-6217-4A43-8979-1753410F4A17}"/>
              </a:ext>
            </a:extLst>
          </p:cNvPr>
          <p:cNvSpPr txBox="1"/>
          <p:nvPr/>
        </p:nvSpPr>
        <p:spPr>
          <a:xfrm>
            <a:off x="255908" y="3259744"/>
            <a:ext cx="4854191" cy="1815882"/>
          </a:xfrm>
          <a:prstGeom prst="rect">
            <a:avLst/>
          </a:prstGeom>
          <a:noFill/>
        </p:spPr>
        <p:txBody>
          <a:bodyPr wrap="square" rtlCol="0">
            <a:spAutoFit/>
          </a:bodyPr>
          <a:lstStyle/>
          <a:p>
            <a:pPr algn="ctr"/>
            <a:r>
              <a:rPr lang="en-US" sz="2800" i="1" dirty="0">
                <a:solidFill>
                  <a:srgbClr val="002060"/>
                </a:solidFill>
              </a:rPr>
              <a:t>Sustainable Mediator: Increase the quality of driving on the road in the new vehicles of level 2,3,4 </a:t>
            </a:r>
          </a:p>
        </p:txBody>
      </p:sp>
      <p:sp>
        <p:nvSpPr>
          <p:cNvPr id="14" name="ZoneTexte 13">
            <a:extLst>
              <a:ext uri="{FF2B5EF4-FFF2-40B4-BE49-F238E27FC236}">
                <a16:creationId xmlns:a16="http://schemas.microsoft.com/office/drawing/2014/main" id="{F481CAFA-37EE-4DA8-8C0D-9709C0F729ED}"/>
              </a:ext>
            </a:extLst>
          </p:cNvPr>
          <p:cNvSpPr txBox="1"/>
          <p:nvPr/>
        </p:nvSpPr>
        <p:spPr>
          <a:xfrm>
            <a:off x="213256" y="5233583"/>
            <a:ext cx="4854191" cy="523220"/>
          </a:xfrm>
          <a:prstGeom prst="rect">
            <a:avLst/>
          </a:prstGeom>
          <a:noFill/>
        </p:spPr>
        <p:txBody>
          <a:bodyPr wrap="square" rtlCol="0">
            <a:spAutoFit/>
          </a:bodyPr>
          <a:lstStyle/>
          <a:p>
            <a:pPr algn="ctr"/>
            <a:r>
              <a:rPr lang="en-GB" sz="2800" i="1" dirty="0">
                <a:solidFill>
                  <a:srgbClr val="002060"/>
                </a:solidFill>
              </a:rPr>
              <a:t>Tiziana </a:t>
            </a:r>
            <a:r>
              <a:rPr lang="en-GB" sz="2800" i="1" dirty="0" err="1">
                <a:solidFill>
                  <a:srgbClr val="002060"/>
                </a:solidFill>
              </a:rPr>
              <a:t>Santhià</a:t>
            </a:r>
            <a:endParaRPr lang="en-GB" sz="2800" i="1" dirty="0">
              <a:solidFill>
                <a:srgbClr val="002060"/>
              </a:solidFill>
            </a:endParaRPr>
          </a:p>
        </p:txBody>
      </p:sp>
      <p:sp>
        <p:nvSpPr>
          <p:cNvPr id="15" name="ZoneTexte 12">
            <a:extLst>
              <a:ext uri="{FF2B5EF4-FFF2-40B4-BE49-F238E27FC236}">
                <a16:creationId xmlns:a16="http://schemas.microsoft.com/office/drawing/2014/main" id="{C41A7CA7-4BE4-C940-2CC2-29F8947E2141}"/>
              </a:ext>
            </a:extLst>
          </p:cNvPr>
          <p:cNvSpPr txBox="1"/>
          <p:nvPr/>
        </p:nvSpPr>
        <p:spPr>
          <a:xfrm>
            <a:off x="0" y="2061779"/>
            <a:ext cx="5095874" cy="1175965"/>
          </a:xfrm>
          <a:prstGeom prst="rect">
            <a:avLst/>
          </a:prstGeom>
        </p:spPr>
        <p:txBody>
          <a:bodyPr vert="horz" lIns="91440" tIns="45720" rIns="91440" bIns="45720" rtlCol="0" anchor="b">
            <a:normAutofit lnSpcReduction="10000"/>
          </a:bodyPr>
          <a:lstStyle/>
          <a:p>
            <a:pPr algn="ctr" defTabSz="914323"/>
            <a:r>
              <a:rPr lang="en-US" sz="3600" b="0" i="0" dirty="0">
                <a:solidFill>
                  <a:schemeClr val="bg1"/>
                </a:solidFill>
                <a:effectLst/>
                <a:latin typeface="Bahnschrift SemiBold" panose="020B0502040204020203" pitchFamily="34" charset="0"/>
              </a:rPr>
              <a:t>Systems Engineering </a:t>
            </a:r>
            <a:br>
              <a:rPr lang="en-US" sz="3600" b="0" i="0" dirty="0">
                <a:solidFill>
                  <a:schemeClr val="bg1"/>
                </a:solidFill>
                <a:effectLst/>
                <a:latin typeface="Bahnschrift SemiBold" panose="020B0502040204020203" pitchFamily="34" charset="0"/>
              </a:rPr>
            </a:br>
            <a:r>
              <a:rPr lang="en-US" sz="3600" b="0" i="0" dirty="0">
                <a:solidFill>
                  <a:schemeClr val="bg1"/>
                </a:solidFill>
                <a:effectLst/>
                <a:latin typeface="Bahnschrift SemiBold" panose="020B0502040204020203" pitchFamily="34" charset="0"/>
              </a:rPr>
              <a:t>for a Sustainable World</a:t>
            </a:r>
            <a:endParaRPr lang="fr-FR" sz="3600" b="1" kern="0" dirty="0">
              <a:solidFill>
                <a:schemeClr val="bg1"/>
              </a:solidFill>
              <a:latin typeface="Bahnschrift SemiBold" panose="020B0502040204020203" pitchFamily="34" charset="0"/>
              <a:ea typeface="Yu Gothic UI" panose="020B0500000000000000" pitchFamily="34" charset="-128"/>
              <a:cs typeface="Nirmala UI" panose="020B0502040204020203" pitchFamily="34" charset="0"/>
            </a:endParaRPr>
          </a:p>
        </p:txBody>
      </p:sp>
      <p:pic>
        <p:nvPicPr>
          <p:cNvPr id="5" name="Picture 4">
            <a:extLst>
              <a:ext uri="{FF2B5EF4-FFF2-40B4-BE49-F238E27FC236}">
                <a16:creationId xmlns:a16="http://schemas.microsoft.com/office/drawing/2014/main" id="{2CBBF984-7529-4642-B6B7-F5172B851E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18000"/>
            <a:ext cx="536350" cy="540000"/>
          </a:xfrm>
          <a:prstGeom prst="rect">
            <a:avLst/>
          </a:prstGeom>
        </p:spPr>
      </p:pic>
    </p:spTree>
    <p:extLst>
      <p:ext uri="{BB962C8B-B14F-4D97-AF65-F5344CB8AC3E}">
        <p14:creationId xmlns:p14="http://schemas.microsoft.com/office/powerpoint/2010/main" val="2727515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p:txBody>
          <a:bodyPr>
            <a:normAutofit/>
          </a:bodyPr>
          <a:lstStyle/>
          <a:p>
            <a:r>
              <a:rPr lang="it-IT" sz="4400" dirty="0"/>
              <a:t>State of Art</a:t>
            </a:r>
            <a:endParaRPr lang="en-IT" sz="4400" dirty="0"/>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10</a:t>
            </a:fld>
            <a:endParaRPr lang="en-US" dirty="0"/>
          </a:p>
        </p:txBody>
      </p:sp>
      <p:graphicFrame>
        <p:nvGraphicFramePr>
          <p:cNvPr id="23" name="Diagramma 6">
            <a:extLst>
              <a:ext uri="{FF2B5EF4-FFF2-40B4-BE49-F238E27FC236}">
                <a16:creationId xmlns:a16="http://schemas.microsoft.com/office/drawing/2014/main" id="{880D78DC-0A81-410A-96BC-848A93B5B0E4}"/>
              </a:ext>
            </a:extLst>
          </p:cNvPr>
          <p:cNvGraphicFramePr/>
          <p:nvPr>
            <p:extLst>
              <p:ext uri="{D42A27DB-BD31-4B8C-83A1-F6EECF244321}">
                <p14:modId xmlns:p14="http://schemas.microsoft.com/office/powerpoint/2010/main" val="1183401766"/>
              </p:ext>
            </p:extLst>
          </p:nvPr>
        </p:nvGraphicFramePr>
        <p:xfrm>
          <a:off x="732302" y="1119884"/>
          <a:ext cx="10727395" cy="4777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Freccia destra con strisce 4">
            <a:extLst>
              <a:ext uri="{FF2B5EF4-FFF2-40B4-BE49-F238E27FC236}">
                <a16:creationId xmlns:a16="http://schemas.microsoft.com/office/drawing/2014/main" id="{F2B91AF0-9A8D-4612-AD98-55083F707C9D}"/>
              </a:ext>
            </a:extLst>
          </p:cNvPr>
          <p:cNvSpPr/>
          <p:nvPr/>
        </p:nvSpPr>
        <p:spPr>
          <a:xfrm>
            <a:off x="732302" y="6019356"/>
            <a:ext cx="10456255" cy="406234"/>
          </a:xfrm>
          <a:prstGeom prst="stripedRightArrow">
            <a:avLst>
              <a:gd name="adj1" fmla="val 37495"/>
              <a:gd name="adj2" fmla="val 50000"/>
            </a:avLst>
          </a:prstGeom>
          <a:gradFill flip="none" rotWithShape="1">
            <a:gsLst>
              <a:gs pos="0">
                <a:srgbClr val="E05A53">
                  <a:lumMod val="67000"/>
                </a:srgbClr>
              </a:gs>
              <a:gs pos="64000">
                <a:srgbClr val="E05A53">
                  <a:lumMod val="97000"/>
                  <a:lumOff val="3000"/>
                </a:srgbClr>
              </a:gs>
              <a:gs pos="100000">
                <a:srgbClr val="E05A53">
                  <a:lumMod val="60000"/>
                  <a:lumOff val="40000"/>
                </a:srgbClr>
              </a:gs>
            </a:gsLst>
            <a:lin ang="16200000" scaled="1"/>
            <a:tileRect/>
          </a:gradFill>
          <a:ln w="12700" cap="flat" cmpd="sng" algn="ctr">
            <a:solidFill>
              <a:srgbClr val="E05A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5" name="Gruppo 10">
            <a:extLst>
              <a:ext uri="{FF2B5EF4-FFF2-40B4-BE49-F238E27FC236}">
                <a16:creationId xmlns:a16="http://schemas.microsoft.com/office/drawing/2014/main" id="{F326406C-A80A-4F1F-BFEE-D69FB9221367}"/>
              </a:ext>
            </a:extLst>
          </p:cNvPr>
          <p:cNvGrpSpPr/>
          <p:nvPr/>
        </p:nvGrpSpPr>
        <p:grpSpPr>
          <a:xfrm>
            <a:off x="4497631" y="5883613"/>
            <a:ext cx="565077" cy="634190"/>
            <a:chOff x="4810898" y="5883614"/>
            <a:chExt cx="565077" cy="634190"/>
          </a:xfrm>
        </p:grpSpPr>
        <p:sp>
          <p:nvSpPr>
            <p:cNvPr id="26" name="Rombo 8">
              <a:extLst>
                <a:ext uri="{FF2B5EF4-FFF2-40B4-BE49-F238E27FC236}">
                  <a16:creationId xmlns:a16="http://schemas.microsoft.com/office/drawing/2014/main" id="{C32C46A8-2580-4831-8FCF-BBAE90C88BE6}"/>
                </a:ext>
              </a:extLst>
            </p:cNvPr>
            <p:cNvSpPr/>
            <p:nvPr/>
          </p:nvSpPr>
          <p:spPr>
            <a:xfrm>
              <a:off x="4810898" y="5883614"/>
              <a:ext cx="565077" cy="634190"/>
            </a:xfrm>
            <a:prstGeom prst="diamond">
              <a:avLst/>
            </a:prstGeom>
            <a:solidFill>
              <a:srgbClr val="0070C0"/>
            </a:solidFill>
            <a:ln w="12700" cap="flat" cmpd="sng" algn="ctr">
              <a:solidFill>
                <a:srgbClr val="20153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 name="CasellaDiTesto 9">
              <a:extLst>
                <a:ext uri="{FF2B5EF4-FFF2-40B4-BE49-F238E27FC236}">
                  <a16:creationId xmlns:a16="http://schemas.microsoft.com/office/drawing/2014/main" id="{E79E43FD-1F5E-44D2-9DCE-61E4E28824AC}"/>
                </a:ext>
              </a:extLst>
            </p:cNvPr>
            <p:cNvSpPr txBox="1"/>
            <p:nvPr/>
          </p:nvSpPr>
          <p:spPr>
            <a:xfrm>
              <a:off x="4810898" y="6046820"/>
              <a:ext cx="5421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0000"/>
                  </a:solidFill>
                  <a:effectLst/>
                  <a:uLnTx/>
                  <a:uFillTx/>
                  <a:latin typeface="Arial" panose="020B0604020202020204"/>
                </a:rPr>
                <a:t>T1.5</a:t>
              </a:r>
            </a:p>
          </p:txBody>
        </p:sp>
      </p:grpSp>
      <p:grpSp>
        <p:nvGrpSpPr>
          <p:cNvPr id="28" name="Gruppo 12">
            <a:extLst>
              <a:ext uri="{FF2B5EF4-FFF2-40B4-BE49-F238E27FC236}">
                <a16:creationId xmlns:a16="http://schemas.microsoft.com/office/drawing/2014/main" id="{14FE3DB2-55CA-4163-9605-91D45F9F5043}"/>
              </a:ext>
            </a:extLst>
          </p:cNvPr>
          <p:cNvGrpSpPr/>
          <p:nvPr/>
        </p:nvGrpSpPr>
        <p:grpSpPr>
          <a:xfrm>
            <a:off x="7119008" y="5905378"/>
            <a:ext cx="565077" cy="634190"/>
            <a:chOff x="4810898" y="5883614"/>
            <a:chExt cx="565077" cy="634190"/>
          </a:xfrm>
        </p:grpSpPr>
        <p:sp>
          <p:nvSpPr>
            <p:cNvPr id="29" name="Rombo 13">
              <a:extLst>
                <a:ext uri="{FF2B5EF4-FFF2-40B4-BE49-F238E27FC236}">
                  <a16:creationId xmlns:a16="http://schemas.microsoft.com/office/drawing/2014/main" id="{A1E2F8F9-6A35-4C6F-9286-6A06DC970CE0}"/>
                </a:ext>
              </a:extLst>
            </p:cNvPr>
            <p:cNvSpPr/>
            <p:nvPr/>
          </p:nvSpPr>
          <p:spPr>
            <a:xfrm>
              <a:off x="4810898" y="5883614"/>
              <a:ext cx="565077" cy="634190"/>
            </a:xfrm>
            <a:prstGeom prst="diamond">
              <a:avLst/>
            </a:prstGeom>
            <a:solidFill>
              <a:srgbClr val="0070C0"/>
            </a:solidFill>
            <a:ln w="12700" cap="flat" cmpd="sng" algn="ctr">
              <a:solidFill>
                <a:srgbClr val="20153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0" name="CasellaDiTesto 14">
              <a:extLst>
                <a:ext uri="{FF2B5EF4-FFF2-40B4-BE49-F238E27FC236}">
                  <a16:creationId xmlns:a16="http://schemas.microsoft.com/office/drawing/2014/main" id="{E65DA4F8-BD38-4EA2-ADBA-E7AE1390E74C}"/>
                </a:ext>
              </a:extLst>
            </p:cNvPr>
            <p:cNvSpPr txBox="1"/>
            <p:nvPr/>
          </p:nvSpPr>
          <p:spPr>
            <a:xfrm>
              <a:off x="4810898" y="6046820"/>
              <a:ext cx="5421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0000"/>
                  </a:solidFill>
                  <a:effectLst/>
                  <a:uLnTx/>
                  <a:uFillTx/>
                  <a:latin typeface="Arial" panose="020B0604020202020204"/>
                </a:rPr>
                <a:t>T2.5</a:t>
              </a:r>
            </a:p>
          </p:txBody>
        </p:sp>
      </p:grpSp>
      <p:grpSp>
        <p:nvGrpSpPr>
          <p:cNvPr id="31" name="Gruppo 15">
            <a:extLst>
              <a:ext uri="{FF2B5EF4-FFF2-40B4-BE49-F238E27FC236}">
                <a16:creationId xmlns:a16="http://schemas.microsoft.com/office/drawing/2014/main" id="{3D47F568-B4E0-438B-95FB-B59D0913B091}"/>
              </a:ext>
            </a:extLst>
          </p:cNvPr>
          <p:cNvGrpSpPr/>
          <p:nvPr/>
        </p:nvGrpSpPr>
        <p:grpSpPr>
          <a:xfrm>
            <a:off x="9542479" y="5883614"/>
            <a:ext cx="565077" cy="634190"/>
            <a:chOff x="4810898" y="5883614"/>
            <a:chExt cx="565077" cy="634190"/>
          </a:xfrm>
        </p:grpSpPr>
        <p:sp>
          <p:nvSpPr>
            <p:cNvPr id="32" name="Rombo 16">
              <a:extLst>
                <a:ext uri="{FF2B5EF4-FFF2-40B4-BE49-F238E27FC236}">
                  <a16:creationId xmlns:a16="http://schemas.microsoft.com/office/drawing/2014/main" id="{D1887986-0737-4272-8E13-0812538671C6}"/>
                </a:ext>
              </a:extLst>
            </p:cNvPr>
            <p:cNvSpPr/>
            <p:nvPr/>
          </p:nvSpPr>
          <p:spPr>
            <a:xfrm>
              <a:off x="4810898" y="5883614"/>
              <a:ext cx="565077" cy="634190"/>
            </a:xfrm>
            <a:prstGeom prst="diamond">
              <a:avLst/>
            </a:prstGeom>
            <a:solidFill>
              <a:srgbClr val="0070C0"/>
            </a:solidFill>
            <a:ln w="12700" cap="flat" cmpd="sng" algn="ctr">
              <a:solidFill>
                <a:srgbClr val="20153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3" name="CasellaDiTesto 17">
              <a:extLst>
                <a:ext uri="{FF2B5EF4-FFF2-40B4-BE49-F238E27FC236}">
                  <a16:creationId xmlns:a16="http://schemas.microsoft.com/office/drawing/2014/main" id="{28EEB3DB-E977-4E5D-9568-899E643AF6FF}"/>
                </a:ext>
              </a:extLst>
            </p:cNvPr>
            <p:cNvSpPr txBox="1"/>
            <p:nvPr/>
          </p:nvSpPr>
          <p:spPr>
            <a:xfrm>
              <a:off x="4810898" y="6046820"/>
              <a:ext cx="5421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0000"/>
                  </a:solidFill>
                  <a:effectLst/>
                  <a:uLnTx/>
                  <a:uFillTx/>
                  <a:latin typeface="Arial" panose="020B0604020202020204"/>
                </a:rPr>
                <a:t>T2.8</a:t>
              </a:r>
            </a:p>
          </p:txBody>
        </p:sp>
      </p:grpSp>
      <p:sp>
        <p:nvSpPr>
          <p:cNvPr id="34" name="CasellaDiTesto 18">
            <a:extLst>
              <a:ext uri="{FF2B5EF4-FFF2-40B4-BE49-F238E27FC236}">
                <a16:creationId xmlns:a16="http://schemas.microsoft.com/office/drawing/2014/main" id="{1AE2CCAD-94FB-4725-8AA4-080833D8C33E}"/>
              </a:ext>
            </a:extLst>
          </p:cNvPr>
          <p:cNvSpPr txBox="1"/>
          <p:nvPr/>
        </p:nvSpPr>
        <p:spPr>
          <a:xfrm>
            <a:off x="839336" y="5697232"/>
            <a:ext cx="1197764" cy="369332"/>
          </a:xfrm>
          <a:prstGeom prst="rect">
            <a:avLst/>
          </a:prstGeom>
          <a:noFill/>
        </p:spPr>
        <p:txBody>
          <a:bodyPr wrap="none" rtlCol="0">
            <a:spAutoFit/>
          </a:bodyPr>
          <a:lstStyle/>
          <a:p>
            <a:r>
              <a:rPr lang="it-IT" dirty="0" err="1">
                <a:solidFill>
                  <a:srgbClr val="000000"/>
                </a:solidFill>
                <a:latin typeface="Arial" panose="020B0604020202020204"/>
              </a:rPr>
              <a:t>May</a:t>
            </a:r>
            <a:r>
              <a:rPr lang="it-IT" dirty="0">
                <a:solidFill>
                  <a:srgbClr val="000000"/>
                </a:solidFill>
                <a:latin typeface="Arial" panose="020B0604020202020204"/>
              </a:rPr>
              <a:t> 2019</a:t>
            </a:r>
          </a:p>
        </p:txBody>
      </p:sp>
      <p:sp>
        <p:nvSpPr>
          <p:cNvPr id="35" name="CasellaDiTesto 19">
            <a:extLst>
              <a:ext uri="{FF2B5EF4-FFF2-40B4-BE49-F238E27FC236}">
                <a16:creationId xmlns:a16="http://schemas.microsoft.com/office/drawing/2014/main" id="{A513DD7B-3162-45FD-A0C6-4CFAB9FAF5AC}"/>
              </a:ext>
            </a:extLst>
          </p:cNvPr>
          <p:cNvSpPr txBox="1"/>
          <p:nvPr/>
        </p:nvSpPr>
        <p:spPr>
          <a:xfrm>
            <a:off x="4768699" y="5697232"/>
            <a:ext cx="1826141" cy="369332"/>
          </a:xfrm>
          <a:prstGeom prst="rect">
            <a:avLst/>
          </a:prstGeom>
          <a:noFill/>
        </p:spPr>
        <p:txBody>
          <a:bodyPr wrap="none" rtlCol="0">
            <a:spAutoFit/>
          </a:bodyPr>
          <a:lstStyle/>
          <a:p>
            <a:r>
              <a:rPr lang="it-IT" dirty="0" err="1">
                <a:solidFill>
                  <a:srgbClr val="000000"/>
                </a:solidFill>
                <a:latin typeface="Arial" panose="020B0604020202020204"/>
              </a:rPr>
              <a:t>December</a:t>
            </a:r>
            <a:r>
              <a:rPr lang="it-IT" dirty="0">
                <a:solidFill>
                  <a:srgbClr val="000000"/>
                </a:solidFill>
                <a:latin typeface="Arial" panose="020B0604020202020204"/>
              </a:rPr>
              <a:t> 2019</a:t>
            </a:r>
          </a:p>
        </p:txBody>
      </p:sp>
      <p:sp>
        <p:nvSpPr>
          <p:cNvPr id="36" name="CasellaDiTesto 20">
            <a:extLst>
              <a:ext uri="{FF2B5EF4-FFF2-40B4-BE49-F238E27FC236}">
                <a16:creationId xmlns:a16="http://schemas.microsoft.com/office/drawing/2014/main" id="{5E886FED-CF42-4304-85E5-14347281DAAA}"/>
              </a:ext>
            </a:extLst>
          </p:cNvPr>
          <p:cNvSpPr txBox="1"/>
          <p:nvPr/>
        </p:nvSpPr>
        <p:spPr>
          <a:xfrm>
            <a:off x="7433344" y="5697232"/>
            <a:ext cx="1582484" cy="369332"/>
          </a:xfrm>
          <a:prstGeom prst="rect">
            <a:avLst/>
          </a:prstGeom>
          <a:noFill/>
        </p:spPr>
        <p:txBody>
          <a:bodyPr wrap="none" rtlCol="0">
            <a:spAutoFit/>
          </a:bodyPr>
          <a:lstStyle/>
          <a:p>
            <a:r>
              <a:rPr lang="it-IT" dirty="0" err="1">
                <a:solidFill>
                  <a:srgbClr val="000000"/>
                </a:solidFill>
                <a:latin typeface="Arial" panose="020B0604020202020204"/>
              </a:rPr>
              <a:t>October</a:t>
            </a:r>
            <a:r>
              <a:rPr lang="it-IT" dirty="0">
                <a:solidFill>
                  <a:srgbClr val="000000"/>
                </a:solidFill>
                <a:latin typeface="Arial" panose="020B0604020202020204"/>
              </a:rPr>
              <a:t> 2020</a:t>
            </a:r>
          </a:p>
        </p:txBody>
      </p:sp>
      <p:sp>
        <p:nvSpPr>
          <p:cNvPr id="37" name="CasellaDiTesto 21">
            <a:extLst>
              <a:ext uri="{FF2B5EF4-FFF2-40B4-BE49-F238E27FC236}">
                <a16:creationId xmlns:a16="http://schemas.microsoft.com/office/drawing/2014/main" id="{FE35EC8B-9688-4054-B031-56FE261E0DB6}"/>
              </a:ext>
            </a:extLst>
          </p:cNvPr>
          <p:cNvSpPr txBox="1"/>
          <p:nvPr/>
        </p:nvSpPr>
        <p:spPr>
          <a:xfrm>
            <a:off x="9887267" y="5697232"/>
            <a:ext cx="1197764" cy="369332"/>
          </a:xfrm>
          <a:prstGeom prst="rect">
            <a:avLst/>
          </a:prstGeom>
          <a:noFill/>
        </p:spPr>
        <p:txBody>
          <a:bodyPr wrap="none" rtlCol="0">
            <a:spAutoFit/>
          </a:bodyPr>
          <a:lstStyle/>
          <a:p>
            <a:r>
              <a:rPr lang="it-IT" dirty="0" err="1">
                <a:solidFill>
                  <a:srgbClr val="000000"/>
                </a:solidFill>
                <a:latin typeface="Arial" panose="020B0604020202020204"/>
              </a:rPr>
              <a:t>May</a:t>
            </a:r>
            <a:r>
              <a:rPr lang="it-IT" dirty="0">
                <a:solidFill>
                  <a:srgbClr val="000000"/>
                </a:solidFill>
                <a:latin typeface="Arial" panose="020B0604020202020204"/>
              </a:rPr>
              <a:t> 2021</a:t>
            </a:r>
          </a:p>
        </p:txBody>
      </p:sp>
    </p:spTree>
    <p:extLst>
      <p:ext uri="{BB962C8B-B14F-4D97-AF65-F5344CB8AC3E}">
        <p14:creationId xmlns:p14="http://schemas.microsoft.com/office/powerpoint/2010/main" val="436452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p:txBody>
          <a:bodyPr>
            <a:normAutofit/>
          </a:bodyPr>
          <a:lstStyle/>
          <a:p>
            <a:r>
              <a:rPr lang="it-IT" sz="4400" dirty="0"/>
              <a:t>State of Art</a:t>
            </a:r>
            <a:endParaRPr lang="en-IT" sz="4400" dirty="0"/>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11</a:t>
            </a:fld>
            <a:endParaRPr lang="en-US" dirty="0"/>
          </a:p>
        </p:txBody>
      </p:sp>
      <p:graphicFrame>
        <p:nvGraphicFramePr>
          <p:cNvPr id="101" name="Diagramma 11">
            <a:extLst>
              <a:ext uri="{FF2B5EF4-FFF2-40B4-BE49-F238E27FC236}">
                <a16:creationId xmlns:a16="http://schemas.microsoft.com/office/drawing/2014/main" id="{22F6DDA1-908C-446E-938F-97FE29B3FC15}"/>
              </a:ext>
            </a:extLst>
          </p:cNvPr>
          <p:cNvGraphicFramePr/>
          <p:nvPr>
            <p:extLst>
              <p:ext uri="{D42A27DB-BD31-4B8C-83A1-F6EECF244321}">
                <p14:modId xmlns:p14="http://schemas.microsoft.com/office/powerpoint/2010/main" val="677876557"/>
              </p:ext>
            </p:extLst>
          </p:nvPr>
        </p:nvGraphicFramePr>
        <p:xfrm>
          <a:off x="1281583" y="1490233"/>
          <a:ext cx="7751945" cy="453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 name="Freccia destra con strisce 8">
            <a:extLst>
              <a:ext uri="{FF2B5EF4-FFF2-40B4-BE49-F238E27FC236}">
                <a16:creationId xmlns:a16="http://schemas.microsoft.com/office/drawing/2014/main" id="{A6D36033-EF49-489A-9060-DBB5617058E3}"/>
              </a:ext>
            </a:extLst>
          </p:cNvPr>
          <p:cNvSpPr/>
          <p:nvPr/>
        </p:nvSpPr>
        <p:spPr>
          <a:xfrm>
            <a:off x="761179" y="6051570"/>
            <a:ext cx="9783949" cy="374019"/>
          </a:xfrm>
          <a:prstGeom prst="stripedRightArrow">
            <a:avLst>
              <a:gd name="adj1" fmla="val 37495"/>
              <a:gd name="adj2" fmla="val 50000"/>
            </a:avLst>
          </a:prstGeom>
          <a:gradFill flip="none" rotWithShape="1">
            <a:gsLst>
              <a:gs pos="0">
                <a:srgbClr val="E05A53">
                  <a:lumMod val="67000"/>
                </a:srgbClr>
              </a:gs>
              <a:gs pos="64000">
                <a:srgbClr val="E05A53">
                  <a:lumMod val="97000"/>
                  <a:lumOff val="3000"/>
                </a:srgbClr>
              </a:gs>
              <a:gs pos="100000">
                <a:srgbClr val="E05A53">
                  <a:lumMod val="60000"/>
                  <a:lumOff val="40000"/>
                </a:srgbClr>
              </a:gs>
            </a:gsLst>
            <a:lin ang="16200000" scaled="1"/>
            <a:tileRect/>
          </a:gradFill>
          <a:ln w="12700" cap="flat" cmpd="sng" algn="ctr">
            <a:solidFill>
              <a:srgbClr val="E05A5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103" name="Gruppo 9">
            <a:extLst>
              <a:ext uri="{FF2B5EF4-FFF2-40B4-BE49-F238E27FC236}">
                <a16:creationId xmlns:a16="http://schemas.microsoft.com/office/drawing/2014/main" id="{CDC3D20A-0D9C-4B69-9BC4-2A0C1D6D2C69}"/>
              </a:ext>
            </a:extLst>
          </p:cNvPr>
          <p:cNvGrpSpPr/>
          <p:nvPr/>
        </p:nvGrpSpPr>
        <p:grpSpPr>
          <a:xfrm>
            <a:off x="5306335" y="5969549"/>
            <a:ext cx="490937" cy="583898"/>
            <a:chOff x="4810898" y="5883614"/>
            <a:chExt cx="565077" cy="634190"/>
          </a:xfrm>
        </p:grpSpPr>
        <p:sp>
          <p:nvSpPr>
            <p:cNvPr id="104" name="Rombo 10">
              <a:extLst>
                <a:ext uri="{FF2B5EF4-FFF2-40B4-BE49-F238E27FC236}">
                  <a16:creationId xmlns:a16="http://schemas.microsoft.com/office/drawing/2014/main" id="{F232EB53-7D36-40AE-9743-DB5BA241E3C6}"/>
                </a:ext>
              </a:extLst>
            </p:cNvPr>
            <p:cNvSpPr/>
            <p:nvPr/>
          </p:nvSpPr>
          <p:spPr>
            <a:xfrm>
              <a:off x="4810898" y="5883614"/>
              <a:ext cx="565077" cy="634190"/>
            </a:xfrm>
            <a:prstGeom prst="diamond">
              <a:avLst/>
            </a:prstGeom>
            <a:solidFill>
              <a:srgbClr val="0070C0"/>
            </a:solidFill>
            <a:ln w="12700" cap="flat" cmpd="sng" algn="ctr">
              <a:solidFill>
                <a:srgbClr val="20153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5" name="CasellaDiTesto 12">
              <a:extLst>
                <a:ext uri="{FF2B5EF4-FFF2-40B4-BE49-F238E27FC236}">
                  <a16:creationId xmlns:a16="http://schemas.microsoft.com/office/drawing/2014/main" id="{DEC208FC-5D48-4C45-9EEF-AE6B3DF70554}"/>
                </a:ext>
              </a:extLst>
            </p:cNvPr>
            <p:cNvSpPr txBox="1"/>
            <p:nvPr/>
          </p:nvSpPr>
          <p:spPr>
            <a:xfrm>
              <a:off x="4810898" y="6046820"/>
              <a:ext cx="5421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0000"/>
                  </a:solidFill>
                  <a:effectLst/>
                  <a:uLnTx/>
                  <a:uFillTx/>
                  <a:latin typeface="Arial" panose="020B0604020202020204"/>
                </a:rPr>
                <a:t>T2.5</a:t>
              </a:r>
            </a:p>
          </p:txBody>
        </p:sp>
      </p:grpSp>
      <p:grpSp>
        <p:nvGrpSpPr>
          <p:cNvPr id="106" name="Gruppo 17">
            <a:extLst>
              <a:ext uri="{FF2B5EF4-FFF2-40B4-BE49-F238E27FC236}">
                <a16:creationId xmlns:a16="http://schemas.microsoft.com/office/drawing/2014/main" id="{68812E3C-F74A-4F91-B6EC-8B607CB54293}"/>
              </a:ext>
            </a:extLst>
          </p:cNvPr>
          <p:cNvGrpSpPr/>
          <p:nvPr/>
        </p:nvGrpSpPr>
        <p:grpSpPr>
          <a:xfrm>
            <a:off x="1975014" y="5926393"/>
            <a:ext cx="490937" cy="583898"/>
            <a:chOff x="4810898" y="5883614"/>
            <a:chExt cx="565077" cy="634190"/>
          </a:xfrm>
        </p:grpSpPr>
        <p:sp>
          <p:nvSpPr>
            <p:cNvPr id="107" name="Rombo 18">
              <a:extLst>
                <a:ext uri="{FF2B5EF4-FFF2-40B4-BE49-F238E27FC236}">
                  <a16:creationId xmlns:a16="http://schemas.microsoft.com/office/drawing/2014/main" id="{6791ABB1-982A-41E8-BA8D-A377C6D00C43}"/>
                </a:ext>
              </a:extLst>
            </p:cNvPr>
            <p:cNvSpPr/>
            <p:nvPr/>
          </p:nvSpPr>
          <p:spPr>
            <a:xfrm>
              <a:off x="4810898" y="5883614"/>
              <a:ext cx="565077" cy="634190"/>
            </a:xfrm>
            <a:prstGeom prst="diamond">
              <a:avLst/>
            </a:prstGeom>
            <a:solidFill>
              <a:srgbClr val="0070C0"/>
            </a:solidFill>
            <a:ln w="12700" cap="flat" cmpd="sng" algn="ctr">
              <a:solidFill>
                <a:srgbClr val="20153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8" name="CasellaDiTesto 19">
              <a:extLst>
                <a:ext uri="{FF2B5EF4-FFF2-40B4-BE49-F238E27FC236}">
                  <a16:creationId xmlns:a16="http://schemas.microsoft.com/office/drawing/2014/main" id="{F75EBE68-E11E-44C2-8B9E-C5D610BAC16D}"/>
                </a:ext>
              </a:extLst>
            </p:cNvPr>
            <p:cNvSpPr txBox="1"/>
            <p:nvPr/>
          </p:nvSpPr>
          <p:spPr>
            <a:xfrm>
              <a:off x="4810898" y="6046820"/>
              <a:ext cx="5421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0000"/>
                  </a:solidFill>
                  <a:effectLst/>
                  <a:uLnTx/>
                  <a:uFillTx/>
                  <a:latin typeface="Arial" panose="020B0604020202020204"/>
                </a:rPr>
                <a:t>T2.8</a:t>
              </a:r>
            </a:p>
          </p:txBody>
        </p:sp>
      </p:grpSp>
      <p:grpSp>
        <p:nvGrpSpPr>
          <p:cNvPr id="109" name="Gruppo 20">
            <a:extLst>
              <a:ext uri="{FF2B5EF4-FFF2-40B4-BE49-F238E27FC236}">
                <a16:creationId xmlns:a16="http://schemas.microsoft.com/office/drawing/2014/main" id="{4007BD0D-FE86-4831-83EF-86BBAA1FE0E8}"/>
              </a:ext>
            </a:extLst>
          </p:cNvPr>
          <p:cNvGrpSpPr/>
          <p:nvPr/>
        </p:nvGrpSpPr>
        <p:grpSpPr>
          <a:xfrm>
            <a:off x="8251382" y="5926393"/>
            <a:ext cx="490937" cy="583898"/>
            <a:chOff x="4810898" y="5883614"/>
            <a:chExt cx="565077" cy="634190"/>
          </a:xfrm>
        </p:grpSpPr>
        <p:sp>
          <p:nvSpPr>
            <p:cNvPr id="110" name="Rombo 21">
              <a:extLst>
                <a:ext uri="{FF2B5EF4-FFF2-40B4-BE49-F238E27FC236}">
                  <a16:creationId xmlns:a16="http://schemas.microsoft.com/office/drawing/2014/main" id="{50604DD8-45E3-4322-B353-097FE5576670}"/>
                </a:ext>
              </a:extLst>
            </p:cNvPr>
            <p:cNvSpPr/>
            <p:nvPr/>
          </p:nvSpPr>
          <p:spPr>
            <a:xfrm>
              <a:off x="4810898" y="5883614"/>
              <a:ext cx="565077" cy="634190"/>
            </a:xfrm>
            <a:prstGeom prst="diamond">
              <a:avLst/>
            </a:prstGeom>
            <a:solidFill>
              <a:srgbClr val="0070C0"/>
            </a:solidFill>
            <a:ln w="12700" cap="flat" cmpd="sng" algn="ctr">
              <a:solidFill>
                <a:srgbClr val="20153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11" name="CasellaDiTesto 22">
              <a:extLst>
                <a:ext uri="{FF2B5EF4-FFF2-40B4-BE49-F238E27FC236}">
                  <a16:creationId xmlns:a16="http://schemas.microsoft.com/office/drawing/2014/main" id="{B149D4DD-270A-4E6E-A52A-F7D1763D2684}"/>
                </a:ext>
              </a:extLst>
            </p:cNvPr>
            <p:cNvSpPr txBox="1"/>
            <p:nvPr/>
          </p:nvSpPr>
          <p:spPr>
            <a:xfrm>
              <a:off x="4810898" y="6046820"/>
              <a:ext cx="54213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dirty="0">
                  <a:ln>
                    <a:noFill/>
                  </a:ln>
                  <a:solidFill>
                    <a:srgbClr val="000000"/>
                  </a:solidFill>
                  <a:effectLst/>
                  <a:uLnTx/>
                  <a:uFillTx/>
                  <a:latin typeface="Arial" panose="020B0604020202020204"/>
                </a:rPr>
                <a:t>T2.8</a:t>
              </a:r>
            </a:p>
          </p:txBody>
        </p:sp>
      </p:grpSp>
      <p:sp>
        <p:nvSpPr>
          <p:cNvPr id="112" name="CasellaDiTesto 23">
            <a:extLst>
              <a:ext uri="{FF2B5EF4-FFF2-40B4-BE49-F238E27FC236}">
                <a16:creationId xmlns:a16="http://schemas.microsoft.com/office/drawing/2014/main" id="{22F33CF6-785D-43AF-B398-FDBAF4A5488D}"/>
              </a:ext>
            </a:extLst>
          </p:cNvPr>
          <p:cNvSpPr txBox="1"/>
          <p:nvPr/>
        </p:nvSpPr>
        <p:spPr>
          <a:xfrm>
            <a:off x="2413117" y="5749998"/>
            <a:ext cx="1363068" cy="369332"/>
          </a:xfrm>
          <a:prstGeom prst="rect">
            <a:avLst/>
          </a:prstGeom>
          <a:noFill/>
        </p:spPr>
        <p:txBody>
          <a:bodyPr wrap="square" rtlCol="0">
            <a:spAutoFit/>
          </a:bodyPr>
          <a:lstStyle/>
          <a:p>
            <a:r>
              <a:rPr lang="it-IT" dirty="0" err="1">
                <a:solidFill>
                  <a:srgbClr val="000000"/>
                </a:solidFill>
                <a:latin typeface="Arial" panose="020B0604020202020204"/>
              </a:rPr>
              <a:t>July</a:t>
            </a:r>
            <a:r>
              <a:rPr lang="it-IT" dirty="0">
                <a:solidFill>
                  <a:srgbClr val="000000"/>
                </a:solidFill>
                <a:latin typeface="Arial" panose="020B0604020202020204"/>
              </a:rPr>
              <a:t> 2021</a:t>
            </a:r>
          </a:p>
        </p:txBody>
      </p:sp>
      <p:sp>
        <p:nvSpPr>
          <p:cNvPr id="113" name="CasellaDiTesto 24">
            <a:extLst>
              <a:ext uri="{FF2B5EF4-FFF2-40B4-BE49-F238E27FC236}">
                <a16:creationId xmlns:a16="http://schemas.microsoft.com/office/drawing/2014/main" id="{75005415-F9C9-484F-88B0-7B0F483AD045}"/>
              </a:ext>
            </a:extLst>
          </p:cNvPr>
          <p:cNvSpPr txBox="1"/>
          <p:nvPr/>
        </p:nvSpPr>
        <p:spPr>
          <a:xfrm>
            <a:off x="5600680" y="5736119"/>
            <a:ext cx="1607361" cy="369332"/>
          </a:xfrm>
          <a:prstGeom prst="rect">
            <a:avLst/>
          </a:prstGeom>
          <a:noFill/>
        </p:spPr>
        <p:txBody>
          <a:bodyPr wrap="square" rtlCol="0">
            <a:spAutoFit/>
          </a:bodyPr>
          <a:lstStyle/>
          <a:p>
            <a:r>
              <a:rPr lang="it-IT" dirty="0" err="1">
                <a:solidFill>
                  <a:srgbClr val="000000"/>
                </a:solidFill>
                <a:latin typeface="Arial" panose="020B0604020202020204"/>
              </a:rPr>
              <a:t>October</a:t>
            </a:r>
            <a:r>
              <a:rPr lang="it-IT" dirty="0">
                <a:solidFill>
                  <a:srgbClr val="000000"/>
                </a:solidFill>
                <a:latin typeface="Arial" panose="020B0604020202020204"/>
              </a:rPr>
              <a:t> 2021</a:t>
            </a:r>
          </a:p>
        </p:txBody>
      </p:sp>
      <p:sp>
        <p:nvSpPr>
          <p:cNvPr id="114" name="CasellaDiTesto 25">
            <a:extLst>
              <a:ext uri="{FF2B5EF4-FFF2-40B4-BE49-F238E27FC236}">
                <a16:creationId xmlns:a16="http://schemas.microsoft.com/office/drawing/2014/main" id="{6F8B884F-2723-412B-BF24-82A515F9880D}"/>
              </a:ext>
            </a:extLst>
          </p:cNvPr>
          <p:cNvSpPr txBox="1"/>
          <p:nvPr/>
        </p:nvSpPr>
        <p:spPr>
          <a:xfrm>
            <a:off x="8566762" y="5737668"/>
            <a:ext cx="1423126" cy="369332"/>
          </a:xfrm>
          <a:prstGeom prst="rect">
            <a:avLst/>
          </a:prstGeom>
          <a:noFill/>
        </p:spPr>
        <p:txBody>
          <a:bodyPr wrap="square" rtlCol="0">
            <a:spAutoFit/>
          </a:bodyPr>
          <a:lstStyle/>
          <a:p>
            <a:r>
              <a:rPr lang="it-IT" dirty="0">
                <a:solidFill>
                  <a:srgbClr val="000000"/>
                </a:solidFill>
                <a:latin typeface="Arial" panose="020B0604020202020204"/>
              </a:rPr>
              <a:t>March 2022</a:t>
            </a:r>
          </a:p>
        </p:txBody>
      </p:sp>
      <p:pic>
        <p:nvPicPr>
          <p:cNvPr id="115" name="Immagine 3">
            <a:extLst>
              <a:ext uri="{FF2B5EF4-FFF2-40B4-BE49-F238E27FC236}">
                <a16:creationId xmlns:a16="http://schemas.microsoft.com/office/drawing/2014/main" id="{FDDC6292-74B1-4F85-AACF-0941A0FF497A}"/>
              </a:ext>
            </a:extLst>
          </p:cNvPr>
          <p:cNvPicPr>
            <a:picLocks noChangeAspect="1"/>
          </p:cNvPicPr>
          <p:nvPr/>
        </p:nvPicPr>
        <p:blipFill>
          <a:blip r:embed="rId8"/>
          <a:stretch>
            <a:fillRect/>
          </a:stretch>
        </p:blipFill>
        <p:spPr>
          <a:xfrm>
            <a:off x="6832973" y="1077741"/>
            <a:ext cx="1607361" cy="848781"/>
          </a:xfrm>
          <a:prstGeom prst="rect">
            <a:avLst/>
          </a:prstGeom>
          <a:effectLst>
            <a:outerShdw blurRad="50800" algn="ctr" rotWithShape="0">
              <a:srgbClr val="000000">
                <a:alpha val="43137"/>
              </a:srgbClr>
            </a:outerShdw>
            <a:softEdge rad="63500"/>
          </a:effectLst>
        </p:spPr>
      </p:pic>
      <p:grpSp>
        <p:nvGrpSpPr>
          <p:cNvPr id="116" name="Gruppo 26">
            <a:extLst>
              <a:ext uri="{FF2B5EF4-FFF2-40B4-BE49-F238E27FC236}">
                <a16:creationId xmlns:a16="http://schemas.microsoft.com/office/drawing/2014/main" id="{3BD97070-52D1-49AA-AD2C-E2CD5B77320B}"/>
              </a:ext>
            </a:extLst>
          </p:cNvPr>
          <p:cNvGrpSpPr/>
          <p:nvPr/>
        </p:nvGrpSpPr>
        <p:grpSpPr>
          <a:xfrm>
            <a:off x="8954021" y="3127570"/>
            <a:ext cx="1775837" cy="2173727"/>
            <a:chOff x="6240082" y="1754451"/>
            <a:chExt cx="2233250" cy="2992287"/>
          </a:xfrm>
        </p:grpSpPr>
        <p:sp>
          <p:nvSpPr>
            <p:cNvPr id="117" name="Rettangolo con angoli arrotondati 27">
              <a:extLst>
                <a:ext uri="{FF2B5EF4-FFF2-40B4-BE49-F238E27FC236}">
                  <a16:creationId xmlns:a16="http://schemas.microsoft.com/office/drawing/2014/main" id="{598F6C19-6A23-4F66-9EE3-B4A6BD57702D}"/>
                </a:ext>
              </a:extLst>
            </p:cNvPr>
            <p:cNvSpPr/>
            <p:nvPr/>
          </p:nvSpPr>
          <p:spPr>
            <a:xfrm>
              <a:off x="6240082" y="1754451"/>
              <a:ext cx="2233250" cy="2933988"/>
            </a:xfrm>
            <a:prstGeom prst="roundRect">
              <a:avLst>
                <a:gd name="adj" fmla="val 10000"/>
              </a:avLst>
            </a:prstGeom>
            <a:solidFill>
              <a:srgbClr val="325A8A">
                <a:lumMod val="60000"/>
                <a:lumOff val="40000"/>
              </a:srgbClr>
            </a:solidFill>
            <a:ln w="12700" cap="flat" cmpd="sng" algn="ctr">
              <a:solidFill>
                <a:srgbClr val="FFFFFF">
                  <a:hueOff val="0"/>
                  <a:satOff val="0"/>
                  <a:lumOff val="0"/>
                  <a:alphaOff val="0"/>
                </a:srgbClr>
              </a:solidFill>
              <a:prstDash val="solid"/>
              <a:miter lim="800000"/>
            </a:ln>
            <a:effectLst/>
          </p:spPr>
        </p:sp>
        <p:sp>
          <p:nvSpPr>
            <p:cNvPr id="118" name="CasellaDiTesto 28">
              <a:extLst>
                <a:ext uri="{FF2B5EF4-FFF2-40B4-BE49-F238E27FC236}">
                  <a16:creationId xmlns:a16="http://schemas.microsoft.com/office/drawing/2014/main" id="{52F36220-4BC0-4375-8DFF-0DF1A82E6D4C}"/>
                </a:ext>
              </a:extLst>
            </p:cNvPr>
            <p:cNvSpPr txBox="1"/>
            <p:nvPr/>
          </p:nvSpPr>
          <p:spPr>
            <a:xfrm>
              <a:off x="6305491" y="1812750"/>
              <a:ext cx="2102429" cy="2933988"/>
            </a:xfrm>
            <a:prstGeom prst="rect">
              <a:avLst/>
            </a:prstGeom>
            <a:noFill/>
            <a:ln>
              <a:noFill/>
            </a:ln>
            <a:effectLst/>
          </p:spPr>
          <p:txBody>
            <a:bodyPr spcFirstLastPara="0" vert="horz" wrap="square" lIns="53340" tIns="53340" rIns="53340" bIns="53340" numCol="1" spcCol="1270" anchor="t" anchorCtr="0">
              <a:noAutofit/>
            </a:bodyPr>
            <a:lstStyle/>
            <a:p>
              <a:pPr marL="0" marR="0" lvl="0" indent="0" algn="ctr" defTabSz="622300" eaLnBrk="1" fontAlgn="auto" latinLnBrk="0" hangingPunct="1">
                <a:lnSpc>
                  <a:spcPct val="90000"/>
                </a:lnSpc>
                <a:spcBef>
                  <a:spcPct val="0"/>
                </a:spcBef>
                <a:spcAft>
                  <a:spcPct val="35000"/>
                </a:spcAft>
                <a:buClrTx/>
                <a:buSzTx/>
                <a:buFontTx/>
                <a:buNone/>
                <a:tabLst/>
                <a:defRPr/>
              </a:pPr>
              <a:r>
                <a:rPr kumimoji="0" lang="it-IT" sz="1400" b="0" i="0" u="none" strike="noStrike" kern="0" cap="none" spc="0" normalizeH="0" baseline="0" noProof="0" dirty="0">
                  <a:ln>
                    <a:noFill/>
                  </a:ln>
                  <a:effectLst/>
                  <a:uLnTx/>
                  <a:uFillTx/>
                  <a:latin typeface="Arial" panose="020B0604020202020204"/>
                  <a:ea typeface="+mn-ea"/>
                  <a:cs typeface="+mn-cs"/>
                </a:rPr>
                <a:t>Trail test on the road</a:t>
              </a:r>
            </a:p>
            <a:p>
              <a:pPr marL="57150" marR="0" lvl="1" indent="-57150" defTabSz="488950" eaLnBrk="1" fontAlgn="auto" latinLnBrk="0" hangingPunct="1">
                <a:lnSpc>
                  <a:spcPct val="90000"/>
                </a:lnSpc>
                <a:spcBef>
                  <a:spcPct val="0"/>
                </a:spcBef>
                <a:spcAft>
                  <a:spcPct val="15000"/>
                </a:spcAft>
                <a:buClrTx/>
                <a:buSzTx/>
                <a:buFontTx/>
                <a:buChar char="•"/>
                <a:tabLst/>
                <a:defRPr/>
              </a:pPr>
              <a:r>
                <a:rPr lang="it-IT" sz="1100" dirty="0">
                  <a:solidFill>
                    <a:srgbClr val="FFFFFF">
                      <a:alpha val="70000"/>
                    </a:srgbClr>
                  </a:solidFill>
                  <a:latin typeface="Avenir Next LT Pro"/>
                </a:rPr>
                <a:t>Italy test session</a:t>
              </a:r>
            </a:p>
            <a:p>
              <a:pPr marL="57150" marR="0" lvl="1" indent="-57150" defTabSz="488950" eaLnBrk="1" fontAlgn="auto" latinLnBrk="0" hangingPunct="1">
                <a:lnSpc>
                  <a:spcPct val="90000"/>
                </a:lnSpc>
                <a:spcBef>
                  <a:spcPct val="0"/>
                </a:spcBef>
                <a:spcAft>
                  <a:spcPct val="15000"/>
                </a:spcAft>
                <a:buClrTx/>
                <a:buSzTx/>
                <a:buFontTx/>
                <a:buChar char="•"/>
                <a:tabLst/>
                <a:defRPr/>
              </a:pPr>
              <a:r>
                <a:rPr lang="it-IT" sz="1100" dirty="0" err="1">
                  <a:solidFill>
                    <a:srgbClr val="FFFFFF">
                      <a:alpha val="70000"/>
                    </a:srgbClr>
                  </a:solidFill>
                  <a:latin typeface="Avenir Next LT Pro"/>
                </a:rPr>
                <a:t>Sweden</a:t>
              </a:r>
              <a:r>
                <a:rPr lang="it-IT" sz="1100" dirty="0">
                  <a:solidFill>
                    <a:srgbClr val="FFFFFF">
                      <a:alpha val="70000"/>
                    </a:srgbClr>
                  </a:solidFill>
                  <a:latin typeface="Avenir Next LT Pro"/>
                </a:rPr>
                <a:t> session</a:t>
              </a:r>
            </a:p>
            <a:p>
              <a:pPr marL="57150" marR="0" lvl="1" indent="-57150" defTabSz="488950" eaLnBrk="1" fontAlgn="auto" latinLnBrk="0" hangingPunct="1">
                <a:lnSpc>
                  <a:spcPct val="90000"/>
                </a:lnSpc>
                <a:spcBef>
                  <a:spcPct val="0"/>
                </a:spcBef>
                <a:spcAft>
                  <a:spcPct val="15000"/>
                </a:spcAft>
                <a:buClrTx/>
                <a:buSzTx/>
                <a:buFontTx/>
                <a:buChar char="•"/>
                <a:tabLst/>
                <a:defRPr/>
              </a:pPr>
              <a:r>
                <a:rPr lang="it-IT" sz="1100" dirty="0">
                  <a:solidFill>
                    <a:srgbClr val="FFFFFF">
                      <a:alpha val="70000"/>
                    </a:srgbClr>
                  </a:solidFill>
                  <a:latin typeface="Avenir Next LT Pro"/>
                </a:rPr>
                <a:t>Support of the VTI and CRF partner to use the ME system </a:t>
              </a:r>
              <a:r>
                <a:rPr lang="it-IT" sz="1100" dirty="0" err="1">
                  <a:solidFill>
                    <a:srgbClr val="FFFFFF">
                      <a:alpha val="70000"/>
                    </a:srgbClr>
                  </a:solidFill>
                  <a:latin typeface="Avenir Next LT Pro"/>
                </a:rPr>
                <a:t>during</a:t>
              </a:r>
              <a:r>
                <a:rPr lang="it-IT" sz="1100" dirty="0">
                  <a:solidFill>
                    <a:srgbClr val="FFFFFF">
                      <a:alpha val="70000"/>
                    </a:srgbClr>
                  </a:solidFill>
                  <a:latin typeface="Avenir Next LT Pro"/>
                </a:rPr>
                <a:t> the test with </a:t>
              </a:r>
              <a:r>
                <a:rPr lang="it-IT" sz="1100" dirty="0" err="1">
                  <a:solidFill>
                    <a:srgbClr val="FFFFFF">
                      <a:alpha val="70000"/>
                    </a:srgbClr>
                  </a:solidFill>
                  <a:latin typeface="Avenir Next LT Pro"/>
                </a:rPr>
                <a:t>external</a:t>
              </a:r>
              <a:r>
                <a:rPr lang="it-IT" sz="1100" dirty="0">
                  <a:solidFill>
                    <a:srgbClr val="FFFFFF">
                      <a:alpha val="70000"/>
                    </a:srgbClr>
                  </a:solidFill>
                  <a:latin typeface="Avenir Next LT Pro"/>
                </a:rPr>
                <a:t> </a:t>
              </a:r>
              <a:r>
                <a:rPr lang="it-IT" sz="1100" dirty="0" err="1">
                  <a:solidFill>
                    <a:srgbClr val="FFFFFF">
                      <a:alpha val="70000"/>
                    </a:srgbClr>
                  </a:solidFill>
                  <a:latin typeface="Avenir Next LT Pro"/>
                </a:rPr>
                <a:t>partecipants</a:t>
              </a:r>
              <a:r>
                <a:rPr lang="it-IT" sz="1100" dirty="0">
                  <a:solidFill>
                    <a:srgbClr val="FFFFFF">
                      <a:alpha val="70000"/>
                    </a:srgbClr>
                  </a:solidFill>
                  <a:latin typeface="Avenir Next LT Pro"/>
                </a:rPr>
                <a:t> (</a:t>
              </a:r>
              <a:r>
                <a:rPr lang="it-IT" sz="1100" dirty="0" err="1">
                  <a:solidFill>
                    <a:srgbClr val="FFFFFF">
                      <a:alpha val="70000"/>
                    </a:srgbClr>
                  </a:solidFill>
                  <a:latin typeface="Avenir Next LT Pro"/>
                </a:rPr>
                <a:t>user’s</a:t>
              </a:r>
              <a:r>
                <a:rPr lang="it-IT" sz="1100" dirty="0">
                  <a:solidFill>
                    <a:srgbClr val="FFFFFF">
                      <a:alpha val="70000"/>
                    </a:srgbClr>
                  </a:solidFill>
                  <a:latin typeface="Avenir Next LT Pro"/>
                </a:rPr>
                <a:t> guide </a:t>
              </a:r>
              <a:r>
                <a:rPr lang="it-IT" sz="1100" dirty="0" err="1">
                  <a:solidFill>
                    <a:srgbClr val="FFFFFF">
                      <a:alpha val="70000"/>
                    </a:srgbClr>
                  </a:solidFill>
                  <a:latin typeface="Avenir Next LT Pro"/>
                </a:rPr>
                <a:t>document</a:t>
              </a:r>
              <a:r>
                <a:rPr lang="it-IT" sz="1100" dirty="0">
                  <a:solidFill>
                    <a:srgbClr val="FFFFFF">
                      <a:alpha val="70000"/>
                    </a:srgbClr>
                  </a:solidFill>
                  <a:latin typeface="Avenir Next LT Pro"/>
                </a:rPr>
                <a:t>)</a:t>
              </a:r>
            </a:p>
            <a:p>
              <a:pPr marL="57150" marR="0" lvl="1" indent="-57150" defTabSz="488950" eaLnBrk="1" fontAlgn="auto" latinLnBrk="0" hangingPunct="1">
                <a:lnSpc>
                  <a:spcPct val="90000"/>
                </a:lnSpc>
                <a:spcBef>
                  <a:spcPct val="0"/>
                </a:spcBef>
                <a:spcAft>
                  <a:spcPct val="15000"/>
                </a:spcAft>
                <a:buClrTx/>
                <a:buSzTx/>
                <a:buFontTx/>
                <a:buChar char="•"/>
                <a:tabLst/>
                <a:defRPr/>
              </a:pPr>
              <a:endParaRPr kumimoji="0" lang="it-IT" sz="11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119" name="CasellaDiTesto 29">
            <a:extLst>
              <a:ext uri="{FF2B5EF4-FFF2-40B4-BE49-F238E27FC236}">
                <a16:creationId xmlns:a16="http://schemas.microsoft.com/office/drawing/2014/main" id="{19142257-CD09-4AE1-AE7C-610DC5DB03ED}"/>
              </a:ext>
            </a:extLst>
          </p:cNvPr>
          <p:cNvSpPr txBox="1"/>
          <p:nvPr/>
        </p:nvSpPr>
        <p:spPr>
          <a:xfrm>
            <a:off x="9435298" y="5753491"/>
            <a:ext cx="2219659" cy="646331"/>
          </a:xfrm>
          <a:prstGeom prst="rect">
            <a:avLst/>
          </a:prstGeom>
          <a:noFill/>
        </p:spPr>
        <p:txBody>
          <a:bodyPr wrap="square" rtlCol="0">
            <a:spAutoFit/>
          </a:bodyPr>
          <a:lstStyle/>
          <a:p>
            <a:pPr algn="r"/>
            <a:r>
              <a:rPr lang="it-IT" dirty="0">
                <a:solidFill>
                  <a:srgbClr val="000000"/>
                </a:solidFill>
                <a:latin typeface="Arial" panose="020B0604020202020204"/>
              </a:rPr>
              <a:t>April, August</a:t>
            </a:r>
          </a:p>
          <a:p>
            <a:pPr algn="r"/>
            <a:r>
              <a:rPr lang="it-IT" dirty="0">
                <a:solidFill>
                  <a:srgbClr val="000000"/>
                </a:solidFill>
                <a:latin typeface="Arial" panose="020B0604020202020204"/>
              </a:rPr>
              <a:t>2022</a:t>
            </a:r>
          </a:p>
        </p:txBody>
      </p:sp>
      <p:pic>
        <p:nvPicPr>
          <p:cNvPr id="120" name="Picture 119">
            <a:extLst>
              <a:ext uri="{FF2B5EF4-FFF2-40B4-BE49-F238E27FC236}">
                <a16:creationId xmlns:a16="http://schemas.microsoft.com/office/drawing/2014/main" id="{EB398021-C085-4FCF-A4B2-EF2DC088E197}"/>
              </a:ext>
            </a:extLst>
          </p:cNvPr>
          <p:cNvPicPr>
            <a:picLocks noChangeAspect="1"/>
          </p:cNvPicPr>
          <p:nvPr/>
        </p:nvPicPr>
        <p:blipFill>
          <a:blip r:embed="rId9"/>
          <a:stretch>
            <a:fillRect/>
          </a:stretch>
        </p:blipFill>
        <p:spPr>
          <a:xfrm>
            <a:off x="8990225" y="2024967"/>
            <a:ext cx="1660125" cy="962219"/>
          </a:xfrm>
          <a:prstGeom prst="rect">
            <a:avLst/>
          </a:prstGeom>
        </p:spPr>
      </p:pic>
    </p:spTree>
    <p:extLst>
      <p:ext uri="{BB962C8B-B14F-4D97-AF65-F5344CB8AC3E}">
        <p14:creationId xmlns:p14="http://schemas.microsoft.com/office/powerpoint/2010/main" val="50050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a:xfrm>
            <a:off x="838200" y="619161"/>
            <a:ext cx="10515600" cy="932103"/>
          </a:xfrm>
        </p:spPr>
        <p:txBody>
          <a:bodyPr>
            <a:normAutofit/>
          </a:bodyPr>
          <a:lstStyle/>
          <a:p>
            <a:r>
              <a:rPr lang="it-IT" sz="4400" dirty="0"/>
              <a:t>Test </a:t>
            </a:r>
            <a:r>
              <a:rPr lang="it-IT" sz="4400" dirty="0" err="1"/>
              <a:t>Platforms</a:t>
            </a:r>
            <a:endParaRPr lang="en-IT" sz="4400" dirty="0"/>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12</a:t>
            </a:fld>
            <a:endParaRPr lang="en-US" dirty="0"/>
          </a:p>
        </p:txBody>
      </p:sp>
      <p:pic>
        <p:nvPicPr>
          <p:cNvPr id="6" name="Picture 5">
            <a:extLst>
              <a:ext uri="{FF2B5EF4-FFF2-40B4-BE49-F238E27FC236}">
                <a16:creationId xmlns:a16="http://schemas.microsoft.com/office/drawing/2014/main" id="{BA15634B-D56F-4D42-92E0-052A17ABFC4D}"/>
              </a:ext>
            </a:extLst>
          </p:cNvPr>
          <p:cNvPicPr>
            <a:picLocks noChangeAspect="1"/>
          </p:cNvPicPr>
          <p:nvPr/>
        </p:nvPicPr>
        <p:blipFill>
          <a:blip r:embed="rId3"/>
          <a:stretch>
            <a:fillRect/>
          </a:stretch>
        </p:blipFill>
        <p:spPr>
          <a:xfrm>
            <a:off x="1063353" y="1403443"/>
            <a:ext cx="10065294" cy="4894239"/>
          </a:xfrm>
          <a:prstGeom prst="rect">
            <a:avLst/>
          </a:prstGeom>
        </p:spPr>
      </p:pic>
    </p:spTree>
    <p:extLst>
      <p:ext uri="{BB962C8B-B14F-4D97-AF65-F5344CB8AC3E}">
        <p14:creationId xmlns:p14="http://schemas.microsoft.com/office/powerpoint/2010/main" val="2517437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a:xfrm>
            <a:off x="747849" y="556782"/>
            <a:ext cx="10515600" cy="932103"/>
          </a:xfrm>
        </p:spPr>
        <p:txBody>
          <a:bodyPr>
            <a:normAutofit/>
          </a:bodyPr>
          <a:lstStyle/>
          <a:p>
            <a:r>
              <a:rPr lang="it-IT" sz="4400" dirty="0"/>
              <a:t>Cross </a:t>
            </a:r>
            <a:r>
              <a:rPr lang="it-IT" sz="4400" dirty="0" err="1"/>
              <a:t>Fertilization</a:t>
            </a:r>
            <a:endParaRPr lang="en-IT" sz="4400" dirty="0"/>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13</a:t>
            </a:fld>
            <a:endParaRPr lang="en-US" dirty="0"/>
          </a:p>
        </p:txBody>
      </p:sp>
      <p:pic>
        <p:nvPicPr>
          <p:cNvPr id="10" name="Picture 9">
            <a:extLst>
              <a:ext uri="{FF2B5EF4-FFF2-40B4-BE49-F238E27FC236}">
                <a16:creationId xmlns:a16="http://schemas.microsoft.com/office/drawing/2014/main" id="{DCF70452-1BF6-4A5A-B6DC-9CD05A5A23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05649" y="2188737"/>
            <a:ext cx="5546506" cy="4052758"/>
          </a:xfrm>
          <a:prstGeom prst="rect">
            <a:avLst/>
          </a:prstGeom>
        </p:spPr>
      </p:pic>
      <p:sp>
        <p:nvSpPr>
          <p:cNvPr id="11" name="Rectangle 10">
            <a:extLst>
              <a:ext uri="{FF2B5EF4-FFF2-40B4-BE49-F238E27FC236}">
                <a16:creationId xmlns:a16="http://schemas.microsoft.com/office/drawing/2014/main" id="{8B771276-5A89-4AFA-8626-6AE0BA44B875}"/>
              </a:ext>
            </a:extLst>
          </p:cNvPr>
          <p:cNvSpPr/>
          <p:nvPr/>
        </p:nvSpPr>
        <p:spPr>
          <a:xfrm>
            <a:off x="747849" y="2029965"/>
            <a:ext cx="5393703" cy="4401205"/>
          </a:xfrm>
          <a:prstGeom prst="rect">
            <a:avLst/>
          </a:prstGeom>
        </p:spPr>
        <p:txBody>
          <a:bodyPr wrap="square">
            <a:spAutoFit/>
          </a:bodyPr>
          <a:lstStyle/>
          <a:p>
            <a:endParaRPr lang="it-IT" sz="1600" dirty="0">
              <a:solidFill>
                <a:srgbClr val="000000"/>
              </a:solidFill>
              <a:latin typeface="Arial" panose="020B0604020202020204"/>
            </a:endParaRPr>
          </a:p>
          <a:p>
            <a:r>
              <a:rPr lang="en-US" sz="1600" dirty="0">
                <a:solidFill>
                  <a:srgbClr val="002060">
                    <a:alpha val="70000"/>
                  </a:srgbClr>
                </a:solidFill>
              </a:rPr>
              <a:t>The </a:t>
            </a:r>
            <a:r>
              <a:rPr lang="en-US" sz="1600" b="1" dirty="0">
                <a:solidFill>
                  <a:srgbClr val="002060">
                    <a:alpha val="70000"/>
                  </a:srgbClr>
                </a:solidFill>
              </a:rPr>
              <a:t>consortium</a:t>
            </a:r>
            <a:r>
              <a:rPr lang="en-US" sz="1600" dirty="0">
                <a:solidFill>
                  <a:srgbClr val="002060">
                    <a:alpha val="70000"/>
                  </a:srgbClr>
                </a:solidFill>
              </a:rPr>
              <a:t>, supported by an international Industrial Advisory Board and a Scientific Advisory Board, will also represent all transport modes, maximizing input from, and transferring results to, aviation, maritime and rail (with mode-specific adaptations). </a:t>
            </a:r>
          </a:p>
          <a:p>
            <a:endParaRPr lang="it-IT" sz="1600" dirty="0">
              <a:solidFill>
                <a:srgbClr val="002060">
                  <a:alpha val="70000"/>
                </a:srgbClr>
              </a:solidFill>
            </a:endParaRPr>
          </a:p>
          <a:p>
            <a:r>
              <a:rPr lang="it-IT" sz="1600" dirty="0">
                <a:solidFill>
                  <a:srgbClr val="002060">
                    <a:alpha val="70000"/>
                  </a:srgbClr>
                </a:solidFill>
              </a:rPr>
              <a:t>Richard </a:t>
            </a:r>
            <a:r>
              <a:rPr lang="it-IT" sz="1600" dirty="0" err="1">
                <a:solidFill>
                  <a:srgbClr val="002060">
                    <a:alpha val="70000"/>
                  </a:srgbClr>
                </a:solidFill>
              </a:rPr>
              <a:t>Schram</a:t>
            </a:r>
            <a:r>
              <a:rPr lang="it-IT" sz="1600" dirty="0">
                <a:solidFill>
                  <a:srgbClr val="002060">
                    <a:alpha val="70000"/>
                  </a:srgbClr>
                </a:solidFill>
              </a:rPr>
              <a:t> - </a:t>
            </a:r>
            <a:r>
              <a:rPr lang="it-IT" sz="1600" dirty="0" err="1">
                <a:solidFill>
                  <a:srgbClr val="002060">
                    <a:alpha val="70000"/>
                  </a:srgbClr>
                </a:solidFill>
              </a:rPr>
              <a:t>EuroNCAP</a:t>
            </a:r>
            <a:r>
              <a:rPr lang="it-IT" sz="1600" dirty="0">
                <a:solidFill>
                  <a:srgbClr val="002060">
                    <a:alpha val="70000"/>
                  </a:srgbClr>
                </a:solidFill>
              </a:rPr>
              <a:t>:</a:t>
            </a:r>
          </a:p>
          <a:p>
            <a:endParaRPr lang="it-IT" sz="1600" dirty="0">
              <a:solidFill>
                <a:srgbClr val="002060">
                  <a:alpha val="70000"/>
                </a:srgbClr>
              </a:solidFill>
            </a:endParaRPr>
          </a:p>
          <a:p>
            <a:r>
              <a:rPr lang="it-IT" sz="1400" i="1" dirty="0">
                <a:solidFill>
                  <a:srgbClr val="002060">
                    <a:alpha val="70000"/>
                  </a:srgbClr>
                </a:solidFill>
              </a:rPr>
              <a:t>«I </a:t>
            </a:r>
            <a:r>
              <a:rPr lang="it-IT" sz="1400" i="1" dirty="0" err="1">
                <a:solidFill>
                  <a:srgbClr val="002060">
                    <a:alpha val="70000"/>
                  </a:srgbClr>
                </a:solidFill>
              </a:rPr>
              <a:t>really</a:t>
            </a:r>
            <a:r>
              <a:rPr lang="it-IT" sz="1400" i="1" dirty="0">
                <a:solidFill>
                  <a:srgbClr val="002060">
                    <a:alpha val="70000"/>
                  </a:srgbClr>
                </a:solidFill>
              </a:rPr>
              <a:t> like </a:t>
            </a:r>
            <a:r>
              <a:rPr lang="it-IT" sz="1400" i="1" dirty="0" err="1">
                <a:solidFill>
                  <a:srgbClr val="002060">
                    <a:alpha val="70000"/>
                  </a:srgbClr>
                </a:solidFill>
              </a:rPr>
              <a:t>your</a:t>
            </a:r>
            <a:r>
              <a:rPr lang="it-IT" sz="1400" i="1" dirty="0">
                <a:solidFill>
                  <a:srgbClr val="002060">
                    <a:alpha val="70000"/>
                  </a:srgbClr>
                </a:solidFill>
              </a:rPr>
              <a:t> framework and I </a:t>
            </a:r>
            <a:r>
              <a:rPr lang="it-IT" sz="1400" i="1" dirty="0" err="1">
                <a:solidFill>
                  <a:srgbClr val="002060">
                    <a:alpha val="70000"/>
                  </a:srgbClr>
                </a:solidFill>
              </a:rPr>
              <a:t>will</a:t>
            </a:r>
            <a:r>
              <a:rPr lang="it-IT" sz="1400" i="1" dirty="0">
                <a:solidFill>
                  <a:srgbClr val="002060">
                    <a:alpha val="70000"/>
                  </a:srgbClr>
                </a:solidFill>
              </a:rPr>
              <a:t> propose the </a:t>
            </a:r>
            <a:r>
              <a:rPr lang="it-IT" sz="1400" i="1" dirty="0" err="1">
                <a:solidFill>
                  <a:srgbClr val="002060">
                    <a:alpha val="70000"/>
                  </a:srgbClr>
                </a:solidFill>
              </a:rPr>
              <a:t>EuroNCAP</a:t>
            </a:r>
            <a:r>
              <a:rPr lang="it-IT" sz="1400" i="1" dirty="0">
                <a:solidFill>
                  <a:srgbClr val="002060">
                    <a:alpha val="70000"/>
                  </a:srgbClr>
                </a:solidFill>
              </a:rPr>
              <a:t> WG to </a:t>
            </a:r>
            <a:r>
              <a:rPr lang="it-IT" sz="1400" i="1" dirty="0" err="1">
                <a:solidFill>
                  <a:srgbClr val="002060">
                    <a:alpha val="70000"/>
                  </a:srgbClr>
                </a:solidFill>
              </a:rPr>
              <a:t>already</a:t>
            </a:r>
            <a:r>
              <a:rPr lang="it-IT" sz="1400" i="1" dirty="0">
                <a:solidFill>
                  <a:srgbClr val="002060">
                    <a:alpha val="70000"/>
                  </a:srgbClr>
                </a:solidFill>
              </a:rPr>
              <a:t> </a:t>
            </a:r>
            <a:r>
              <a:rPr lang="it-IT" sz="1400" i="1" dirty="0" err="1">
                <a:solidFill>
                  <a:srgbClr val="002060">
                    <a:alpha val="70000"/>
                  </a:srgbClr>
                </a:solidFill>
              </a:rPr>
              <a:t>implement</a:t>
            </a:r>
            <a:r>
              <a:rPr lang="it-IT" sz="1400" i="1" dirty="0">
                <a:solidFill>
                  <a:srgbClr val="002060">
                    <a:alpha val="70000"/>
                  </a:srgbClr>
                </a:solidFill>
              </a:rPr>
              <a:t> </a:t>
            </a:r>
            <a:r>
              <a:rPr lang="it-IT" sz="1400" i="1" dirty="0" err="1">
                <a:solidFill>
                  <a:srgbClr val="002060">
                    <a:alpha val="70000"/>
                  </a:srgbClr>
                </a:solidFill>
              </a:rPr>
              <a:t>it</a:t>
            </a:r>
            <a:r>
              <a:rPr lang="it-IT" sz="1400" i="1" dirty="0">
                <a:solidFill>
                  <a:srgbClr val="002060">
                    <a:alpha val="70000"/>
                  </a:srgbClr>
                </a:solidFill>
              </a:rPr>
              <a:t>»</a:t>
            </a:r>
          </a:p>
          <a:p>
            <a:endParaRPr lang="it-IT" sz="1600" dirty="0">
              <a:solidFill>
                <a:srgbClr val="002060">
                  <a:alpha val="70000"/>
                </a:srgbClr>
              </a:solidFill>
            </a:endParaRPr>
          </a:p>
          <a:p>
            <a:r>
              <a:rPr lang="it-IT" sz="1600" dirty="0" err="1">
                <a:solidFill>
                  <a:srgbClr val="002060">
                    <a:alpha val="70000"/>
                  </a:srgbClr>
                </a:solidFill>
              </a:rPr>
              <a:t>Satoshi</a:t>
            </a:r>
            <a:r>
              <a:rPr lang="it-IT" sz="1600" dirty="0">
                <a:solidFill>
                  <a:srgbClr val="002060">
                    <a:alpha val="70000"/>
                  </a:srgbClr>
                </a:solidFill>
              </a:rPr>
              <a:t> </a:t>
            </a:r>
            <a:r>
              <a:rPr lang="it-IT" sz="1600" dirty="0" err="1">
                <a:solidFill>
                  <a:srgbClr val="002060">
                    <a:alpha val="70000"/>
                  </a:srgbClr>
                </a:solidFill>
              </a:rPr>
              <a:t>Kitazaki</a:t>
            </a:r>
            <a:r>
              <a:rPr lang="it-IT" sz="1600" dirty="0">
                <a:solidFill>
                  <a:srgbClr val="002060">
                    <a:alpha val="70000"/>
                  </a:srgbClr>
                </a:solidFill>
              </a:rPr>
              <a:t> – Director of National Institute of </a:t>
            </a:r>
            <a:r>
              <a:rPr lang="it-IT" sz="1600" dirty="0" err="1">
                <a:solidFill>
                  <a:srgbClr val="002060">
                    <a:alpha val="70000"/>
                  </a:srgbClr>
                </a:solidFill>
              </a:rPr>
              <a:t>Advantaced</a:t>
            </a:r>
            <a:r>
              <a:rPr lang="it-IT" sz="1600" dirty="0">
                <a:solidFill>
                  <a:srgbClr val="002060">
                    <a:alpha val="70000"/>
                  </a:srgbClr>
                </a:solidFill>
              </a:rPr>
              <a:t> Industrial Science and Technology:</a:t>
            </a:r>
          </a:p>
          <a:p>
            <a:endParaRPr lang="it-IT" sz="1600" dirty="0">
              <a:solidFill>
                <a:srgbClr val="002060">
                  <a:alpha val="70000"/>
                </a:srgbClr>
              </a:solidFill>
            </a:endParaRPr>
          </a:p>
          <a:p>
            <a:r>
              <a:rPr lang="it-IT" sz="1400" i="1" dirty="0">
                <a:solidFill>
                  <a:srgbClr val="002060">
                    <a:alpha val="70000"/>
                  </a:srgbClr>
                </a:solidFill>
              </a:rPr>
              <a:t>«MEDIATOR </a:t>
            </a:r>
            <a:r>
              <a:rPr lang="it-IT" sz="1400" i="1" dirty="0" err="1">
                <a:solidFill>
                  <a:srgbClr val="002060">
                    <a:alpha val="70000"/>
                  </a:srgbClr>
                </a:solidFill>
              </a:rPr>
              <a:t>will</a:t>
            </a:r>
            <a:r>
              <a:rPr lang="it-IT" sz="1400" i="1" dirty="0">
                <a:solidFill>
                  <a:srgbClr val="002060">
                    <a:alpha val="70000"/>
                  </a:srgbClr>
                </a:solidFill>
              </a:rPr>
              <a:t> be a game </a:t>
            </a:r>
            <a:r>
              <a:rPr lang="it-IT" sz="1400" i="1" dirty="0" err="1">
                <a:solidFill>
                  <a:srgbClr val="002060">
                    <a:alpha val="70000"/>
                  </a:srgbClr>
                </a:solidFill>
              </a:rPr>
              <a:t>changer</a:t>
            </a:r>
            <a:r>
              <a:rPr lang="it-IT" sz="1400" i="1" dirty="0">
                <a:solidFill>
                  <a:srgbClr val="002060">
                    <a:alpha val="70000"/>
                  </a:srgbClr>
                </a:solidFill>
              </a:rPr>
              <a:t> for </a:t>
            </a:r>
            <a:r>
              <a:rPr lang="it-IT" sz="1400" i="1" dirty="0" err="1">
                <a:solidFill>
                  <a:srgbClr val="002060">
                    <a:alpha val="70000"/>
                  </a:srgbClr>
                </a:solidFill>
              </a:rPr>
              <a:t>designing</a:t>
            </a:r>
            <a:r>
              <a:rPr lang="it-IT" sz="1400" i="1" dirty="0">
                <a:solidFill>
                  <a:srgbClr val="002060">
                    <a:alpha val="70000"/>
                  </a:srgbClr>
                </a:solidFill>
              </a:rPr>
              <a:t> </a:t>
            </a:r>
            <a:r>
              <a:rPr lang="it-IT" sz="1400" i="1" dirty="0" err="1">
                <a:solidFill>
                  <a:srgbClr val="002060">
                    <a:alpha val="70000"/>
                  </a:srgbClr>
                </a:solidFill>
              </a:rPr>
              <a:t>safer</a:t>
            </a:r>
            <a:r>
              <a:rPr lang="it-IT" sz="1400" i="1" dirty="0">
                <a:solidFill>
                  <a:srgbClr val="002060">
                    <a:alpha val="70000"/>
                  </a:srgbClr>
                </a:solidFill>
              </a:rPr>
              <a:t> and more </a:t>
            </a:r>
            <a:r>
              <a:rPr lang="it-IT" sz="1400" i="1" dirty="0" err="1">
                <a:solidFill>
                  <a:srgbClr val="002060">
                    <a:alpha val="70000"/>
                  </a:srgbClr>
                </a:solidFill>
              </a:rPr>
              <a:t>comfortable</a:t>
            </a:r>
            <a:r>
              <a:rPr lang="it-IT" sz="1400" i="1" dirty="0">
                <a:solidFill>
                  <a:srgbClr val="002060">
                    <a:alpha val="70000"/>
                  </a:srgbClr>
                </a:solidFill>
              </a:rPr>
              <a:t> driver-system interactions»</a:t>
            </a:r>
          </a:p>
        </p:txBody>
      </p:sp>
      <p:sp>
        <p:nvSpPr>
          <p:cNvPr id="12" name="TextBox 11">
            <a:extLst>
              <a:ext uri="{FF2B5EF4-FFF2-40B4-BE49-F238E27FC236}">
                <a16:creationId xmlns:a16="http://schemas.microsoft.com/office/drawing/2014/main" id="{1925B293-C01F-4870-9773-EA114D6DF69A}"/>
              </a:ext>
            </a:extLst>
          </p:cNvPr>
          <p:cNvSpPr txBox="1"/>
          <p:nvPr/>
        </p:nvSpPr>
        <p:spPr>
          <a:xfrm>
            <a:off x="523542" y="1467761"/>
            <a:ext cx="9950463" cy="584775"/>
          </a:xfrm>
          <a:prstGeom prst="rect">
            <a:avLst/>
          </a:prstGeom>
          <a:noFill/>
        </p:spPr>
        <p:txBody>
          <a:bodyPr wrap="square" rtlCol="0">
            <a:spAutoFit/>
          </a:bodyPr>
          <a:lstStyle/>
          <a:p>
            <a:pPr marL="228600">
              <a:spcBef>
                <a:spcPts val="1000"/>
              </a:spcBef>
              <a:buClr>
                <a:srgbClr val="002060"/>
              </a:buClr>
              <a:buSzPct val="80000"/>
            </a:pPr>
            <a:r>
              <a:rPr lang="it-IT" sz="1600" b="1" dirty="0">
                <a:solidFill>
                  <a:srgbClr val="002060">
                    <a:alpha val="70000"/>
                  </a:srgbClr>
                </a:solidFill>
              </a:rPr>
              <a:t>MEDIATOR</a:t>
            </a:r>
            <a:r>
              <a:rPr lang="it-IT" sz="1600" dirty="0">
                <a:solidFill>
                  <a:srgbClr val="002060">
                    <a:alpha val="70000"/>
                  </a:srgbClr>
                </a:solidFill>
              </a:rPr>
              <a:t> </a:t>
            </a:r>
            <a:r>
              <a:rPr lang="it-IT" sz="1600" dirty="0" err="1">
                <a:solidFill>
                  <a:srgbClr val="002060">
                    <a:alpha val="70000"/>
                  </a:srgbClr>
                </a:solidFill>
              </a:rPr>
              <a:t>offers</a:t>
            </a:r>
            <a:r>
              <a:rPr lang="it-IT" sz="1600" dirty="0">
                <a:solidFill>
                  <a:srgbClr val="002060">
                    <a:alpha val="70000"/>
                  </a:srgbClr>
                </a:solidFill>
              </a:rPr>
              <a:t> an </a:t>
            </a:r>
            <a:r>
              <a:rPr lang="it-IT" sz="1600" dirty="0" err="1">
                <a:solidFill>
                  <a:srgbClr val="002060">
                    <a:alpha val="70000"/>
                  </a:srgbClr>
                </a:solidFill>
              </a:rPr>
              <a:t>significant</a:t>
            </a:r>
            <a:r>
              <a:rPr lang="it-IT" sz="1600" dirty="0">
                <a:solidFill>
                  <a:srgbClr val="002060">
                    <a:alpha val="70000"/>
                  </a:srgbClr>
                </a:solidFill>
              </a:rPr>
              <a:t> challenge to </a:t>
            </a:r>
            <a:r>
              <a:rPr lang="it-IT" sz="1600" dirty="0" err="1">
                <a:solidFill>
                  <a:srgbClr val="002060">
                    <a:alpha val="70000"/>
                  </a:srgbClr>
                </a:solidFill>
              </a:rPr>
              <a:t>improve</a:t>
            </a:r>
            <a:r>
              <a:rPr lang="it-IT" sz="1600" dirty="0">
                <a:solidFill>
                  <a:srgbClr val="002060">
                    <a:alpha val="70000"/>
                  </a:srgbClr>
                </a:solidFill>
              </a:rPr>
              <a:t> skills, knowledge in </a:t>
            </a:r>
            <a:r>
              <a:rPr lang="it-IT" sz="1600" dirty="0" err="1">
                <a:solidFill>
                  <a:srgbClr val="002060">
                    <a:alpha val="70000"/>
                  </a:srgbClr>
                </a:solidFill>
              </a:rPr>
              <a:t>addition</a:t>
            </a:r>
            <a:r>
              <a:rPr lang="it-IT" sz="1600" dirty="0">
                <a:solidFill>
                  <a:srgbClr val="002060">
                    <a:alpha val="70000"/>
                  </a:srgbClr>
                </a:solidFill>
              </a:rPr>
              <a:t> for </a:t>
            </a:r>
            <a:r>
              <a:rPr lang="it-IT" sz="1600" dirty="0" err="1">
                <a:solidFill>
                  <a:srgbClr val="002060">
                    <a:alpha val="70000"/>
                  </a:srgbClr>
                </a:solidFill>
              </a:rPr>
              <a:t>developing</a:t>
            </a:r>
            <a:r>
              <a:rPr lang="it-IT" sz="1600" dirty="0">
                <a:solidFill>
                  <a:srgbClr val="002060">
                    <a:alpha val="70000"/>
                  </a:srgbClr>
                </a:solidFill>
              </a:rPr>
              <a:t> new </a:t>
            </a:r>
            <a:r>
              <a:rPr lang="it-IT" sz="1600" dirty="0" err="1">
                <a:solidFill>
                  <a:srgbClr val="002060">
                    <a:alpha val="70000"/>
                  </a:srgbClr>
                </a:solidFill>
              </a:rPr>
              <a:t>guidelines</a:t>
            </a:r>
            <a:r>
              <a:rPr lang="it-IT" sz="1600" dirty="0">
                <a:solidFill>
                  <a:srgbClr val="002060">
                    <a:alpha val="70000"/>
                  </a:srgbClr>
                </a:solidFill>
              </a:rPr>
              <a:t> for HMI and future </a:t>
            </a:r>
            <a:r>
              <a:rPr lang="it-IT" sz="1600" dirty="0" err="1">
                <a:solidFill>
                  <a:srgbClr val="002060">
                    <a:alpha val="70000"/>
                  </a:srgbClr>
                </a:solidFill>
              </a:rPr>
              <a:t>Autonomous</a:t>
            </a:r>
            <a:r>
              <a:rPr lang="it-IT" sz="1600" dirty="0">
                <a:solidFill>
                  <a:srgbClr val="002060">
                    <a:alpha val="70000"/>
                  </a:srgbClr>
                </a:solidFill>
              </a:rPr>
              <a:t> </a:t>
            </a:r>
            <a:r>
              <a:rPr lang="it-IT" sz="1600" dirty="0" err="1">
                <a:solidFill>
                  <a:srgbClr val="002060">
                    <a:alpha val="70000"/>
                  </a:srgbClr>
                </a:solidFill>
              </a:rPr>
              <a:t>Driving</a:t>
            </a:r>
            <a:r>
              <a:rPr lang="it-IT" sz="1600" dirty="0">
                <a:solidFill>
                  <a:srgbClr val="002060">
                    <a:alpha val="70000"/>
                  </a:srgbClr>
                </a:solidFill>
              </a:rPr>
              <a:t> </a:t>
            </a:r>
            <a:r>
              <a:rPr lang="it-IT" sz="1600" dirty="0" err="1">
                <a:solidFill>
                  <a:srgbClr val="002060">
                    <a:alpha val="70000"/>
                  </a:srgbClr>
                </a:solidFill>
              </a:rPr>
              <a:t>applications</a:t>
            </a:r>
            <a:endParaRPr lang="it-IT" sz="1600" dirty="0">
              <a:solidFill>
                <a:srgbClr val="002060">
                  <a:alpha val="70000"/>
                </a:srgbClr>
              </a:solidFill>
            </a:endParaRPr>
          </a:p>
        </p:txBody>
      </p:sp>
    </p:spTree>
    <p:extLst>
      <p:ext uri="{BB962C8B-B14F-4D97-AF65-F5344CB8AC3E}">
        <p14:creationId xmlns:p14="http://schemas.microsoft.com/office/powerpoint/2010/main" val="2455733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2985-F8A7-46EF-A513-F9478CDA7A78}"/>
              </a:ext>
            </a:extLst>
          </p:cNvPr>
          <p:cNvSpPr>
            <a:spLocks noGrp="1"/>
          </p:cNvSpPr>
          <p:nvPr>
            <p:ph type="title"/>
          </p:nvPr>
        </p:nvSpPr>
        <p:spPr>
          <a:xfrm>
            <a:off x="838200" y="681037"/>
            <a:ext cx="2606040" cy="932103"/>
          </a:xfrm>
        </p:spPr>
        <p:txBody>
          <a:bodyPr>
            <a:normAutofit/>
          </a:bodyPr>
          <a:lstStyle/>
          <a:p>
            <a:r>
              <a:rPr lang="it-IT" sz="4400" dirty="0"/>
              <a:t>Vision</a:t>
            </a:r>
          </a:p>
        </p:txBody>
      </p:sp>
      <p:sp>
        <p:nvSpPr>
          <p:cNvPr id="4" name="Footer Placeholder 3">
            <a:extLst>
              <a:ext uri="{FF2B5EF4-FFF2-40B4-BE49-F238E27FC236}">
                <a16:creationId xmlns:a16="http://schemas.microsoft.com/office/drawing/2014/main" id="{A78D9C7F-9024-435F-8646-3CDACCF4DA0E}"/>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DA25C2B4-0096-4E45-B6A8-2EB0516D6451}"/>
              </a:ext>
            </a:extLst>
          </p:cNvPr>
          <p:cNvSpPr>
            <a:spLocks noGrp="1"/>
          </p:cNvSpPr>
          <p:nvPr>
            <p:ph type="sldNum" sz="quarter" idx="12"/>
          </p:nvPr>
        </p:nvSpPr>
        <p:spPr/>
        <p:txBody>
          <a:bodyPr/>
          <a:lstStyle/>
          <a:p>
            <a:fld id="{28844951-7827-47D4-8276-7DDE1FA7D85A}" type="slidenum">
              <a:rPr lang="en-US" smtClean="0"/>
              <a:t>14</a:t>
            </a:fld>
            <a:endParaRPr lang="en-US" dirty="0"/>
          </a:p>
        </p:txBody>
      </p:sp>
      <p:graphicFrame>
        <p:nvGraphicFramePr>
          <p:cNvPr id="6" name="Diagram 5">
            <a:extLst>
              <a:ext uri="{FF2B5EF4-FFF2-40B4-BE49-F238E27FC236}">
                <a16:creationId xmlns:a16="http://schemas.microsoft.com/office/drawing/2014/main" id="{31DF2DF1-7F19-4406-8A63-F4589C796DF6}"/>
              </a:ext>
            </a:extLst>
          </p:cNvPr>
          <p:cNvGraphicFramePr/>
          <p:nvPr>
            <p:extLst>
              <p:ext uri="{D42A27DB-BD31-4B8C-83A1-F6EECF244321}">
                <p14:modId xmlns:p14="http://schemas.microsoft.com/office/powerpoint/2010/main" val="3699279721"/>
              </p:ext>
            </p:extLst>
          </p:nvPr>
        </p:nvGraphicFramePr>
        <p:xfrm>
          <a:off x="2343269" y="1667010"/>
          <a:ext cx="9320362" cy="446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Graphical user interface, application&#10;&#10;Description automatically generated">
            <a:extLst>
              <a:ext uri="{FF2B5EF4-FFF2-40B4-BE49-F238E27FC236}">
                <a16:creationId xmlns:a16="http://schemas.microsoft.com/office/drawing/2014/main" id="{356AD208-926A-4379-B473-9B18662E07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580" y="2919634"/>
            <a:ext cx="2606040" cy="1704532"/>
          </a:xfrm>
          <a:prstGeom prst="ellipse">
            <a:avLst/>
          </a:prstGeom>
          <a:ln>
            <a:noFill/>
          </a:ln>
          <a:effectLst>
            <a:softEdge rad="112500"/>
          </a:effectLst>
        </p:spPr>
      </p:pic>
    </p:spTree>
    <p:extLst>
      <p:ext uri="{BB962C8B-B14F-4D97-AF65-F5344CB8AC3E}">
        <p14:creationId xmlns:p14="http://schemas.microsoft.com/office/powerpoint/2010/main" val="471435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B7D9B-CB0E-45C6-8944-F7E4CCCB809F}"/>
              </a:ext>
            </a:extLst>
          </p:cNvPr>
          <p:cNvSpPr>
            <a:spLocks noGrp="1"/>
          </p:cNvSpPr>
          <p:nvPr>
            <p:ph type="title"/>
          </p:nvPr>
        </p:nvSpPr>
        <p:spPr/>
        <p:txBody>
          <a:bodyPr/>
          <a:lstStyle/>
          <a:p>
            <a:r>
              <a:rPr lang="it-IT" sz="4400" dirty="0" err="1"/>
              <a:t>Results</a:t>
            </a:r>
            <a:r>
              <a:rPr lang="it-IT" sz="4400" dirty="0"/>
              <a:t> Exploitation</a:t>
            </a:r>
            <a:endParaRPr lang="it-IT" dirty="0"/>
          </a:p>
        </p:txBody>
      </p:sp>
      <p:sp>
        <p:nvSpPr>
          <p:cNvPr id="4" name="Footer Placeholder 3">
            <a:extLst>
              <a:ext uri="{FF2B5EF4-FFF2-40B4-BE49-F238E27FC236}">
                <a16:creationId xmlns:a16="http://schemas.microsoft.com/office/drawing/2014/main" id="{68B44A50-D6B4-4499-9169-B4BD54CFEC84}"/>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8242A862-D79C-4928-A4EF-CD3D373E104C}"/>
              </a:ext>
            </a:extLst>
          </p:cNvPr>
          <p:cNvSpPr>
            <a:spLocks noGrp="1"/>
          </p:cNvSpPr>
          <p:nvPr>
            <p:ph type="sldNum" sz="quarter" idx="12"/>
          </p:nvPr>
        </p:nvSpPr>
        <p:spPr/>
        <p:txBody>
          <a:bodyPr/>
          <a:lstStyle/>
          <a:p>
            <a:fld id="{28844951-7827-47D4-8276-7DDE1FA7D85A}" type="slidenum">
              <a:rPr lang="en-US" smtClean="0"/>
              <a:t>15</a:t>
            </a:fld>
            <a:endParaRPr lang="en-US" dirty="0"/>
          </a:p>
        </p:txBody>
      </p:sp>
      <p:sp>
        <p:nvSpPr>
          <p:cNvPr id="6" name="TextBox 5">
            <a:extLst>
              <a:ext uri="{FF2B5EF4-FFF2-40B4-BE49-F238E27FC236}">
                <a16:creationId xmlns:a16="http://schemas.microsoft.com/office/drawing/2014/main" id="{4F11E5EB-E0F7-4C6D-BB40-15C343D1994B}"/>
              </a:ext>
            </a:extLst>
          </p:cNvPr>
          <p:cNvSpPr txBox="1"/>
          <p:nvPr/>
        </p:nvSpPr>
        <p:spPr>
          <a:xfrm>
            <a:off x="838200" y="1479202"/>
            <a:ext cx="8862362" cy="338554"/>
          </a:xfrm>
          <a:prstGeom prst="rect">
            <a:avLst/>
          </a:prstGeom>
          <a:noFill/>
        </p:spPr>
        <p:txBody>
          <a:bodyPr wrap="square" rtlCol="0">
            <a:spAutoFit/>
          </a:bodyPr>
          <a:lstStyle/>
          <a:p>
            <a:r>
              <a:rPr lang="en-US" sz="1600" dirty="0">
                <a:solidFill>
                  <a:srgbClr val="002060">
                    <a:alpha val="70000"/>
                  </a:srgbClr>
                </a:solidFill>
              </a:rPr>
              <a:t>The MEDIATOR results will influence further research activities in the following areas:</a:t>
            </a:r>
          </a:p>
        </p:txBody>
      </p:sp>
      <p:graphicFrame>
        <p:nvGraphicFramePr>
          <p:cNvPr id="7" name="Diagram 6">
            <a:extLst>
              <a:ext uri="{FF2B5EF4-FFF2-40B4-BE49-F238E27FC236}">
                <a16:creationId xmlns:a16="http://schemas.microsoft.com/office/drawing/2014/main" id="{84A21D5C-80A2-4947-8534-F866E00933A2}"/>
              </a:ext>
            </a:extLst>
          </p:cNvPr>
          <p:cNvGraphicFramePr/>
          <p:nvPr>
            <p:extLst>
              <p:ext uri="{D42A27DB-BD31-4B8C-83A1-F6EECF244321}">
                <p14:modId xmlns:p14="http://schemas.microsoft.com/office/powerpoint/2010/main" val="3478708601"/>
              </p:ext>
            </p:extLst>
          </p:nvPr>
        </p:nvGraphicFramePr>
        <p:xfrm>
          <a:off x="2488507" y="1888148"/>
          <a:ext cx="7082958" cy="4400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380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0816-18E0-42CF-A105-6C58369CB211}"/>
              </a:ext>
            </a:extLst>
          </p:cNvPr>
          <p:cNvSpPr>
            <a:spLocks noGrp="1"/>
          </p:cNvSpPr>
          <p:nvPr>
            <p:ph type="title"/>
          </p:nvPr>
        </p:nvSpPr>
        <p:spPr/>
        <p:txBody>
          <a:bodyPr>
            <a:normAutofit/>
          </a:bodyPr>
          <a:lstStyle/>
          <a:p>
            <a:r>
              <a:rPr lang="en-US" dirty="0"/>
              <a:t>Mediator why </a:t>
            </a:r>
            <a:r>
              <a:rPr lang="en-US" dirty="0" err="1"/>
              <a:t>sustanaible</a:t>
            </a:r>
            <a:endParaRPr lang="it-IT" dirty="0"/>
          </a:p>
        </p:txBody>
      </p:sp>
      <p:sp>
        <p:nvSpPr>
          <p:cNvPr id="4" name="Footer Placeholder 3">
            <a:extLst>
              <a:ext uri="{FF2B5EF4-FFF2-40B4-BE49-F238E27FC236}">
                <a16:creationId xmlns:a16="http://schemas.microsoft.com/office/drawing/2014/main" id="{86B6B2FB-429C-44F2-A17C-3CCD3C994F9A}"/>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1602FD6B-1737-49F8-8FBC-0175220FF20E}"/>
              </a:ext>
            </a:extLst>
          </p:cNvPr>
          <p:cNvSpPr>
            <a:spLocks noGrp="1"/>
          </p:cNvSpPr>
          <p:nvPr>
            <p:ph type="sldNum" sz="quarter" idx="12"/>
          </p:nvPr>
        </p:nvSpPr>
        <p:spPr/>
        <p:txBody>
          <a:bodyPr/>
          <a:lstStyle/>
          <a:p>
            <a:fld id="{28844951-7827-47D4-8276-7DDE1FA7D85A}" type="slidenum">
              <a:rPr lang="en-US" smtClean="0"/>
              <a:t>16</a:t>
            </a:fld>
            <a:endParaRPr lang="en-US" dirty="0"/>
          </a:p>
        </p:txBody>
      </p:sp>
      <p:graphicFrame>
        <p:nvGraphicFramePr>
          <p:cNvPr id="8" name="Table 7">
            <a:extLst>
              <a:ext uri="{FF2B5EF4-FFF2-40B4-BE49-F238E27FC236}">
                <a16:creationId xmlns:a16="http://schemas.microsoft.com/office/drawing/2014/main" id="{4817AE7D-391B-43A8-BCD8-2F83E898F6E0}"/>
              </a:ext>
            </a:extLst>
          </p:cNvPr>
          <p:cNvGraphicFramePr>
            <a:graphicFrameLocks noGrp="1"/>
          </p:cNvGraphicFramePr>
          <p:nvPr>
            <p:extLst>
              <p:ext uri="{D42A27DB-BD31-4B8C-83A1-F6EECF244321}">
                <p14:modId xmlns:p14="http://schemas.microsoft.com/office/powerpoint/2010/main" val="1219898491"/>
              </p:ext>
            </p:extLst>
          </p:nvPr>
        </p:nvGraphicFramePr>
        <p:xfrm>
          <a:off x="838200" y="1898227"/>
          <a:ext cx="10706856" cy="3230880"/>
        </p:xfrm>
        <a:graphic>
          <a:graphicData uri="http://schemas.openxmlformats.org/drawingml/2006/table">
            <a:tbl>
              <a:tblPr firstRow="1" bandRow="1">
                <a:tableStyleId>{21E4AEA4-8DFA-4A89-87EB-49C32662AFE0}</a:tableStyleId>
              </a:tblPr>
              <a:tblGrid>
                <a:gridCol w="4487333">
                  <a:extLst>
                    <a:ext uri="{9D8B030D-6E8A-4147-A177-3AD203B41FA5}">
                      <a16:colId xmlns:a16="http://schemas.microsoft.com/office/drawing/2014/main" val="2725516784"/>
                    </a:ext>
                  </a:extLst>
                </a:gridCol>
                <a:gridCol w="6219523">
                  <a:extLst>
                    <a:ext uri="{9D8B030D-6E8A-4147-A177-3AD203B41FA5}">
                      <a16:colId xmlns:a16="http://schemas.microsoft.com/office/drawing/2014/main" val="3933992969"/>
                    </a:ext>
                  </a:extLst>
                </a:gridCol>
              </a:tblGrid>
              <a:tr h="0">
                <a:tc>
                  <a:txBody>
                    <a:bodyPr/>
                    <a:lstStyle/>
                    <a:p>
                      <a:pPr algn="ctr"/>
                      <a:r>
                        <a:rPr lang="it-IT" dirty="0"/>
                        <a:t>Area</a:t>
                      </a:r>
                    </a:p>
                  </a:txBody>
                  <a:tcPr/>
                </a:tc>
                <a:tc>
                  <a:txBody>
                    <a:bodyPr/>
                    <a:lstStyle/>
                    <a:p>
                      <a:pPr algn="ctr"/>
                      <a:r>
                        <a:rPr lang="it-IT" dirty="0"/>
                        <a:t>Impact - </a:t>
                      </a:r>
                      <a:r>
                        <a:rPr lang="it-IT" dirty="0" err="1"/>
                        <a:t>Sustainability</a:t>
                      </a:r>
                      <a:endParaRPr lang="it-IT" dirty="0"/>
                    </a:p>
                  </a:txBody>
                  <a:tcPr/>
                </a:tc>
                <a:extLst>
                  <a:ext uri="{0D108BD9-81ED-4DB2-BD59-A6C34878D82A}">
                    <a16:rowId xmlns:a16="http://schemas.microsoft.com/office/drawing/2014/main" val="719364881"/>
                  </a:ext>
                </a:extLst>
              </a:tr>
              <a:tr h="370840">
                <a:tc>
                  <a:txBody>
                    <a:bodyPr/>
                    <a:lstStyle/>
                    <a:p>
                      <a:r>
                        <a:rPr lang="it-IT" sz="1600" dirty="0" err="1"/>
                        <a:t>Transport</a:t>
                      </a:r>
                      <a:r>
                        <a:rPr lang="it-IT" sz="1600" dirty="0"/>
                        <a:t> </a:t>
                      </a:r>
                      <a:r>
                        <a:rPr lang="it-IT" sz="1600" dirty="0" err="1"/>
                        <a:t>safety</a:t>
                      </a:r>
                      <a:r>
                        <a:rPr lang="it-IT" sz="1600" dirty="0"/>
                        <a:t> communities</a:t>
                      </a:r>
                    </a:p>
                  </a:txBody>
                  <a:tcPr/>
                </a:tc>
                <a:tc>
                  <a:txBody>
                    <a:bodyPr/>
                    <a:lstStyle/>
                    <a:p>
                      <a:r>
                        <a:rPr lang="it-IT" sz="1400" dirty="0"/>
                        <a:t>ME </a:t>
                      </a:r>
                      <a:r>
                        <a:rPr lang="it-IT" sz="1400" dirty="0" err="1"/>
                        <a:t>results</a:t>
                      </a:r>
                      <a:r>
                        <a:rPr lang="it-IT" sz="1400" dirty="0"/>
                        <a:t> are </a:t>
                      </a:r>
                      <a:r>
                        <a:rPr lang="it-IT" sz="1400" dirty="0" err="1"/>
                        <a:t>used</a:t>
                      </a:r>
                      <a:r>
                        <a:rPr lang="it-IT" sz="1400" dirty="0"/>
                        <a:t> to </a:t>
                      </a:r>
                      <a:r>
                        <a:rPr lang="it-IT" sz="1400" dirty="0" err="1"/>
                        <a:t>improve</a:t>
                      </a:r>
                      <a:r>
                        <a:rPr lang="it-IT" sz="1400" dirty="0"/>
                        <a:t> road </a:t>
                      </a:r>
                      <a:r>
                        <a:rPr lang="it-IT" sz="1400" dirty="0" err="1"/>
                        <a:t>safety</a:t>
                      </a:r>
                      <a:r>
                        <a:rPr lang="it-IT" sz="1400" dirty="0"/>
                        <a:t> </a:t>
                      </a:r>
                      <a:r>
                        <a:rPr lang="it-IT" sz="1400" dirty="0" err="1"/>
                        <a:t>ensuring</a:t>
                      </a:r>
                      <a:r>
                        <a:rPr lang="it-IT" sz="1400" dirty="0"/>
                        <a:t> a </a:t>
                      </a:r>
                      <a:r>
                        <a:rPr lang="it-IT" sz="1400" dirty="0" err="1"/>
                        <a:t>fluent</a:t>
                      </a:r>
                      <a:r>
                        <a:rPr lang="it-IT" sz="1400" dirty="0"/>
                        <a:t> </a:t>
                      </a:r>
                      <a:r>
                        <a:rPr lang="it-IT" sz="1400" dirty="0" err="1"/>
                        <a:t>transition</a:t>
                      </a:r>
                      <a:r>
                        <a:rPr lang="it-IT" sz="1400" dirty="0"/>
                        <a:t> </a:t>
                      </a:r>
                      <a:r>
                        <a:rPr lang="it-IT" sz="1400" dirty="0" err="1"/>
                        <a:t>between</a:t>
                      </a:r>
                      <a:r>
                        <a:rPr lang="it-IT" sz="1400" dirty="0"/>
                        <a:t> Human and </a:t>
                      </a:r>
                      <a:r>
                        <a:rPr lang="it-IT" sz="1400" dirty="0" err="1"/>
                        <a:t>Automated</a:t>
                      </a:r>
                      <a:r>
                        <a:rPr lang="it-IT" sz="1400" dirty="0"/>
                        <a:t> system in the intermediate </a:t>
                      </a:r>
                      <a:r>
                        <a:rPr lang="it-IT" sz="1400" dirty="0" err="1"/>
                        <a:t>levels</a:t>
                      </a:r>
                      <a:r>
                        <a:rPr lang="it-IT" sz="1400" dirty="0"/>
                        <a:t> L2-3</a:t>
                      </a:r>
                    </a:p>
                  </a:txBody>
                  <a:tcPr/>
                </a:tc>
                <a:extLst>
                  <a:ext uri="{0D108BD9-81ED-4DB2-BD59-A6C34878D82A}">
                    <a16:rowId xmlns:a16="http://schemas.microsoft.com/office/drawing/2014/main" val="535972438"/>
                  </a:ext>
                </a:extLst>
              </a:tr>
              <a:tr h="370840">
                <a:tc>
                  <a:txBody>
                    <a:bodyPr/>
                    <a:lstStyle/>
                    <a:p>
                      <a:r>
                        <a:rPr lang="it-IT" sz="1600" dirty="0"/>
                        <a:t>Automotive Industry</a:t>
                      </a:r>
                    </a:p>
                  </a:txBody>
                  <a:tcPr/>
                </a:tc>
                <a:tc>
                  <a:txBody>
                    <a:bodyPr/>
                    <a:lstStyle/>
                    <a:p>
                      <a:r>
                        <a:rPr lang="it-IT" sz="1400" dirty="0" err="1"/>
                        <a:t>Results</a:t>
                      </a:r>
                      <a:r>
                        <a:rPr lang="it-IT" sz="1400" dirty="0"/>
                        <a:t> of the </a:t>
                      </a:r>
                      <a:r>
                        <a:rPr lang="it-IT" sz="1400" dirty="0" err="1"/>
                        <a:t>real</a:t>
                      </a:r>
                      <a:r>
                        <a:rPr lang="it-IT" sz="1400" dirty="0"/>
                        <a:t> test with </a:t>
                      </a:r>
                      <a:r>
                        <a:rPr lang="it-IT" sz="1400" dirty="0" err="1"/>
                        <a:t>naive</a:t>
                      </a:r>
                      <a:r>
                        <a:rPr lang="it-IT" sz="1400" dirty="0"/>
                        <a:t> and </a:t>
                      </a:r>
                      <a:r>
                        <a:rPr lang="it-IT" sz="1400" dirty="0" err="1"/>
                        <a:t>professional</a:t>
                      </a:r>
                      <a:r>
                        <a:rPr lang="it-IT" sz="1400" dirty="0"/>
                        <a:t> </a:t>
                      </a:r>
                      <a:r>
                        <a:rPr lang="it-IT" sz="1400" dirty="0" err="1"/>
                        <a:t>partecipants</a:t>
                      </a:r>
                      <a:r>
                        <a:rPr lang="it-IT" sz="1400" dirty="0"/>
                        <a:t> help to tuning and </a:t>
                      </a:r>
                      <a:r>
                        <a:rPr lang="it-IT" sz="1400" dirty="0" err="1"/>
                        <a:t>performing</a:t>
                      </a:r>
                      <a:r>
                        <a:rPr lang="it-IT" sz="1400" dirty="0"/>
                        <a:t> the future HMI interaction</a:t>
                      </a:r>
                    </a:p>
                  </a:txBody>
                  <a:tcPr/>
                </a:tc>
                <a:extLst>
                  <a:ext uri="{0D108BD9-81ED-4DB2-BD59-A6C34878D82A}">
                    <a16:rowId xmlns:a16="http://schemas.microsoft.com/office/drawing/2014/main" val="4177277237"/>
                  </a:ext>
                </a:extLst>
              </a:tr>
              <a:tr h="370840">
                <a:tc>
                  <a:txBody>
                    <a:bodyPr/>
                    <a:lstStyle/>
                    <a:p>
                      <a:r>
                        <a:rPr lang="it-IT" sz="1600" dirty="0" err="1"/>
                        <a:t>Research</a:t>
                      </a:r>
                      <a:r>
                        <a:rPr lang="it-IT" sz="1600" dirty="0"/>
                        <a:t> in Human </a:t>
                      </a:r>
                      <a:r>
                        <a:rPr lang="it-IT" sz="1600" dirty="0" err="1"/>
                        <a:t>Factors</a:t>
                      </a:r>
                      <a:endParaRPr lang="it-IT" sz="1600" dirty="0"/>
                    </a:p>
                  </a:txBody>
                  <a:tcPr/>
                </a:tc>
                <a:tc>
                  <a:txBody>
                    <a:bodyPr/>
                    <a:lstStyle/>
                    <a:p>
                      <a:r>
                        <a:rPr lang="it-IT" sz="1400" dirty="0"/>
                        <a:t>Data from the ME test from the </a:t>
                      </a:r>
                      <a:r>
                        <a:rPr lang="it-IT" sz="1400" dirty="0" err="1"/>
                        <a:t>different</a:t>
                      </a:r>
                      <a:r>
                        <a:rPr lang="it-IT" sz="1400" dirty="0"/>
                        <a:t> </a:t>
                      </a:r>
                      <a:r>
                        <a:rPr lang="it-IT" sz="1400" dirty="0" err="1"/>
                        <a:t>platforms</a:t>
                      </a:r>
                      <a:r>
                        <a:rPr lang="it-IT" sz="1400" dirty="0"/>
                        <a:t> help to know the best interaction with </a:t>
                      </a:r>
                      <a:r>
                        <a:rPr lang="it-IT" sz="1400" dirty="0" err="1"/>
                        <a:t>different</a:t>
                      </a:r>
                      <a:r>
                        <a:rPr lang="it-IT" sz="1400" dirty="0"/>
                        <a:t> culture and </a:t>
                      </a:r>
                      <a:r>
                        <a:rPr lang="it-IT" sz="1400" dirty="0" err="1"/>
                        <a:t>basis</a:t>
                      </a:r>
                      <a:endParaRPr lang="it-IT" sz="1400" dirty="0"/>
                    </a:p>
                  </a:txBody>
                  <a:tcPr/>
                </a:tc>
                <a:extLst>
                  <a:ext uri="{0D108BD9-81ED-4DB2-BD59-A6C34878D82A}">
                    <a16:rowId xmlns:a16="http://schemas.microsoft.com/office/drawing/2014/main" val="1343528019"/>
                  </a:ext>
                </a:extLst>
              </a:tr>
              <a:tr h="370840">
                <a:tc>
                  <a:txBody>
                    <a:bodyPr/>
                    <a:lstStyle/>
                    <a:p>
                      <a:r>
                        <a:rPr lang="it-IT" sz="1600" dirty="0"/>
                        <a:t>Cross Interaction with Aviation, </a:t>
                      </a:r>
                      <a:r>
                        <a:rPr lang="it-IT" sz="1600" dirty="0" err="1"/>
                        <a:t>Rail</a:t>
                      </a:r>
                      <a:r>
                        <a:rPr lang="it-IT" sz="1600" dirty="0"/>
                        <a:t>, Maritime </a:t>
                      </a:r>
                      <a:r>
                        <a:rPr lang="it-IT" sz="1600" dirty="0" err="1"/>
                        <a:t>transport</a:t>
                      </a:r>
                      <a:endParaRPr lang="it-IT" sz="1600" dirty="0"/>
                    </a:p>
                  </a:txBody>
                  <a:tcPr/>
                </a:tc>
                <a:tc>
                  <a:txBody>
                    <a:bodyPr/>
                    <a:lstStyle/>
                    <a:p>
                      <a:r>
                        <a:rPr lang="it-IT" sz="1400" dirty="0"/>
                        <a:t>The </a:t>
                      </a:r>
                      <a:r>
                        <a:rPr lang="it-IT" sz="1400" dirty="0" err="1"/>
                        <a:t>contribution</a:t>
                      </a:r>
                      <a:r>
                        <a:rPr lang="it-IT" sz="1400" dirty="0"/>
                        <a:t> </a:t>
                      </a:r>
                      <a:r>
                        <a:rPr lang="it-IT" sz="1400" dirty="0" err="1"/>
                        <a:t>has</a:t>
                      </a:r>
                      <a:r>
                        <a:rPr lang="it-IT" sz="1400" dirty="0"/>
                        <a:t> </a:t>
                      </a:r>
                      <a:r>
                        <a:rPr lang="it-IT" sz="1400" dirty="0" err="1"/>
                        <a:t>been</a:t>
                      </a:r>
                      <a:r>
                        <a:rPr lang="it-IT" sz="1400" dirty="0"/>
                        <a:t> </a:t>
                      </a:r>
                      <a:r>
                        <a:rPr lang="it-IT" sz="1400" dirty="0" err="1"/>
                        <a:t>very</a:t>
                      </a:r>
                      <a:r>
                        <a:rPr lang="it-IT" sz="1400" dirty="0"/>
                        <a:t> </a:t>
                      </a:r>
                      <a:r>
                        <a:rPr lang="it-IT" sz="1400" dirty="0" err="1"/>
                        <a:t>useful</a:t>
                      </a:r>
                      <a:r>
                        <a:rPr lang="it-IT" sz="1400" dirty="0"/>
                        <a:t> to </a:t>
                      </a:r>
                      <a:r>
                        <a:rPr lang="it-IT" sz="1400" dirty="0" err="1"/>
                        <a:t>develop</a:t>
                      </a:r>
                      <a:r>
                        <a:rPr lang="it-IT" sz="1400" dirty="0"/>
                        <a:t> ME </a:t>
                      </a:r>
                      <a:r>
                        <a:rPr lang="it-IT" sz="1400" dirty="0" err="1"/>
                        <a:t>modules</a:t>
                      </a:r>
                      <a:r>
                        <a:rPr lang="it-IT" sz="1400" dirty="0"/>
                        <a:t> for the on road </a:t>
                      </a:r>
                      <a:r>
                        <a:rPr lang="it-IT" sz="1400" dirty="0" err="1"/>
                        <a:t>prototypes</a:t>
                      </a:r>
                      <a:endParaRPr lang="it-IT" sz="1400" dirty="0"/>
                    </a:p>
                  </a:txBody>
                  <a:tcPr/>
                </a:tc>
                <a:extLst>
                  <a:ext uri="{0D108BD9-81ED-4DB2-BD59-A6C34878D82A}">
                    <a16:rowId xmlns:a16="http://schemas.microsoft.com/office/drawing/2014/main" val="2572602185"/>
                  </a:ext>
                </a:extLst>
              </a:tr>
              <a:tr h="370840">
                <a:tc>
                  <a:txBody>
                    <a:bodyPr/>
                    <a:lstStyle/>
                    <a:p>
                      <a:r>
                        <a:rPr lang="it-IT" sz="1600" dirty="0"/>
                        <a:t>Professional media – EU </a:t>
                      </a:r>
                      <a:r>
                        <a:rPr lang="it-IT" sz="1600" dirty="0" err="1"/>
                        <a:t>member</a:t>
                      </a:r>
                      <a:r>
                        <a:rPr lang="it-IT" sz="1600" dirty="0"/>
                        <a:t> policy</a:t>
                      </a:r>
                    </a:p>
                  </a:txBody>
                  <a:tcPr/>
                </a:tc>
                <a:tc>
                  <a:txBody>
                    <a:bodyPr/>
                    <a:lstStyle/>
                    <a:p>
                      <a:r>
                        <a:rPr lang="en-US" sz="1400" dirty="0"/>
                        <a:t>ME system (simulator and real vehicle) ensures the easy and friendly handover between Human and AI for driving is available for different layers of </a:t>
                      </a:r>
                      <a:r>
                        <a:rPr lang="en-US" sz="1400" dirty="0" err="1"/>
                        <a:t>developping</a:t>
                      </a:r>
                      <a:endParaRPr lang="it-IT" sz="1400" dirty="0"/>
                    </a:p>
                  </a:txBody>
                  <a:tcPr/>
                </a:tc>
                <a:extLst>
                  <a:ext uri="{0D108BD9-81ED-4DB2-BD59-A6C34878D82A}">
                    <a16:rowId xmlns:a16="http://schemas.microsoft.com/office/drawing/2014/main" val="3725453493"/>
                  </a:ext>
                </a:extLst>
              </a:tr>
            </a:tbl>
          </a:graphicData>
        </a:graphic>
      </p:graphicFrame>
    </p:spTree>
    <p:extLst>
      <p:ext uri="{BB962C8B-B14F-4D97-AF65-F5344CB8AC3E}">
        <p14:creationId xmlns:p14="http://schemas.microsoft.com/office/powerpoint/2010/main" val="3418456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2035A-91FC-8B80-CBCD-B1B1E2F78D20}"/>
              </a:ext>
            </a:extLst>
          </p:cNvPr>
          <p:cNvSpPr>
            <a:spLocks noGrp="1"/>
          </p:cNvSpPr>
          <p:nvPr>
            <p:ph type="sldNum" sz="quarter" idx="12"/>
          </p:nvPr>
        </p:nvSpPr>
        <p:spPr/>
        <p:txBody>
          <a:bodyPr/>
          <a:lstStyle/>
          <a:p>
            <a:fld id="{28844951-7827-47D4-8276-7DDE1FA7D85A}" type="slidenum">
              <a:rPr lang="en-US" smtClean="0"/>
              <a:t>17</a:t>
            </a:fld>
            <a:endParaRPr lang="en-US"/>
          </a:p>
        </p:txBody>
      </p:sp>
      <p:sp>
        <p:nvSpPr>
          <p:cNvPr id="3" name="Footer Placeholder 2">
            <a:extLst>
              <a:ext uri="{FF2B5EF4-FFF2-40B4-BE49-F238E27FC236}">
                <a16:creationId xmlns:a16="http://schemas.microsoft.com/office/drawing/2014/main" id="{791B3365-C25E-E326-768A-A60151EFF4B3}"/>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pic>
        <p:nvPicPr>
          <p:cNvPr id="5" name="Espace réservé du contenu 10">
            <a:extLst>
              <a:ext uri="{FF2B5EF4-FFF2-40B4-BE49-F238E27FC236}">
                <a16:creationId xmlns:a16="http://schemas.microsoft.com/office/drawing/2014/main" id="{9845C19F-9520-5FB4-2421-B4B1F0B90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3794" y="513326"/>
            <a:ext cx="5130528" cy="646730"/>
          </a:xfrm>
          <a:prstGeom prst="rect">
            <a:avLst/>
          </a:prstGeom>
        </p:spPr>
      </p:pic>
      <p:pic>
        <p:nvPicPr>
          <p:cNvPr id="6" name="Image 8">
            <a:extLst>
              <a:ext uri="{FF2B5EF4-FFF2-40B4-BE49-F238E27FC236}">
                <a16:creationId xmlns:a16="http://schemas.microsoft.com/office/drawing/2014/main" id="{0BA5DE97-8007-0EF6-5248-5677DCBC4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4142" y="2023885"/>
            <a:ext cx="4683716" cy="2810229"/>
          </a:xfrm>
          <a:prstGeom prst="rect">
            <a:avLst/>
          </a:prstGeom>
        </p:spPr>
      </p:pic>
      <p:sp>
        <p:nvSpPr>
          <p:cNvPr id="7" name="Titre 1">
            <a:extLst>
              <a:ext uri="{FF2B5EF4-FFF2-40B4-BE49-F238E27FC236}">
                <a16:creationId xmlns:a16="http://schemas.microsoft.com/office/drawing/2014/main" id="{E463994D-86BF-4C8B-8267-BE9827612BAB}"/>
              </a:ext>
            </a:extLst>
          </p:cNvPr>
          <p:cNvSpPr txBox="1">
            <a:spLocks/>
          </p:cNvSpPr>
          <p:nvPr/>
        </p:nvSpPr>
        <p:spPr>
          <a:xfrm>
            <a:off x="528222" y="5665374"/>
            <a:ext cx="3319878" cy="591075"/>
          </a:xfrm>
          <a:prstGeom prst="rect">
            <a:avLst/>
          </a:prstGeom>
        </p:spPr>
        <p:txBody>
          <a:bodyPr>
            <a:normAutofit/>
          </a:bodyPr>
          <a:lstStyle>
            <a:lvl1pPr marL="0" algn="l" defTabSz="914400" rtl="0" eaLnBrk="1" latinLnBrk="0" hangingPunct="1">
              <a:lnSpc>
                <a:spcPct val="90000"/>
              </a:lnSpc>
              <a:spcBef>
                <a:spcPct val="0"/>
              </a:spcBef>
              <a:buNone/>
              <a:defRPr lang="en-US" sz="5200" kern="1200" dirty="0">
                <a:solidFill>
                  <a:srgbClr val="002060"/>
                </a:solidFill>
                <a:latin typeface="+mj-lt"/>
                <a:ea typeface="+mn-ea"/>
                <a:cs typeface="Angsana New" panose="02020603050405020304" pitchFamily="18" charset="-34"/>
              </a:defRPr>
            </a:lvl1pPr>
          </a:lstStyle>
          <a:p>
            <a:r>
              <a:rPr lang="fr-FR" sz="1600" b="1" dirty="0">
                <a:latin typeface="+mn-lt"/>
              </a:rPr>
              <a:t>For more informations</a:t>
            </a:r>
          </a:p>
          <a:p>
            <a:r>
              <a:rPr lang="fr-FR" sz="2000" b="1" dirty="0">
                <a:latin typeface="+mn-lt"/>
              </a:rPr>
              <a:t>www.mediatorproject.eu</a:t>
            </a:r>
          </a:p>
        </p:txBody>
      </p:sp>
    </p:spTree>
    <p:extLst>
      <p:ext uri="{BB962C8B-B14F-4D97-AF65-F5344CB8AC3E}">
        <p14:creationId xmlns:p14="http://schemas.microsoft.com/office/powerpoint/2010/main" val="729175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4830-56F9-E7D9-872E-6CC8AF88C6DC}"/>
              </a:ext>
            </a:extLst>
          </p:cNvPr>
          <p:cNvSpPr>
            <a:spLocks noGrp="1"/>
          </p:cNvSpPr>
          <p:nvPr>
            <p:ph type="title"/>
          </p:nvPr>
        </p:nvSpPr>
        <p:spPr/>
        <p:txBody>
          <a:bodyPr/>
          <a:lstStyle/>
          <a:p>
            <a:r>
              <a:rPr lang="en-IT" dirty="0"/>
              <a:t>Biography</a:t>
            </a:r>
          </a:p>
        </p:txBody>
      </p:sp>
      <p:sp>
        <p:nvSpPr>
          <p:cNvPr id="3" name="Slide Number Placeholder 2">
            <a:extLst>
              <a:ext uri="{FF2B5EF4-FFF2-40B4-BE49-F238E27FC236}">
                <a16:creationId xmlns:a16="http://schemas.microsoft.com/office/drawing/2014/main" id="{A06A1DCB-CBB0-8FCC-516B-832540BBE25A}"/>
              </a:ext>
            </a:extLst>
          </p:cNvPr>
          <p:cNvSpPr>
            <a:spLocks noGrp="1"/>
          </p:cNvSpPr>
          <p:nvPr>
            <p:ph type="sldNum" sz="quarter" idx="12"/>
          </p:nvPr>
        </p:nvSpPr>
        <p:spPr/>
        <p:txBody>
          <a:bodyPr/>
          <a:lstStyle/>
          <a:p>
            <a:fld id="{28844951-7827-47D4-8276-7DDE1FA7D85A}" type="slidenum">
              <a:rPr lang="en-US" smtClean="0"/>
              <a:t>2</a:t>
            </a:fld>
            <a:endParaRPr lang="en-US"/>
          </a:p>
        </p:txBody>
      </p:sp>
      <p:sp>
        <p:nvSpPr>
          <p:cNvPr id="4" name="Footer Placeholder 3">
            <a:extLst>
              <a:ext uri="{FF2B5EF4-FFF2-40B4-BE49-F238E27FC236}">
                <a16:creationId xmlns:a16="http://schemas.microsoft.com/office/drawing/2014/main" id="{03D41FF9-41A8-CCED-574F-DEA4CCBC45D3}"/>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Espace réservé du contenu 5">
            <a:extLst>
              <a:ext uri="{FF2B5EF4-FFF2-40B4-BE49-F238E27FC236}">
                <a16:creationId xmlns:a16="http://schemas.microsoft.com/office/drawing/2014/main" id="{AC2A66EE-122C-7BDE-2D70-1180FF87CBA3}"/>
              </a:ext>
            </a:extLst>
          </p:cNvPr>
          <p:cNvSpPr txBox="1">
            <a:spLocks/>
          </p:cNvSpPr>
          <p:nvPr/>
        </p:nvSpPr>
        <p:spPr>
          <a:xfrm>
            <a:off x="2482707" y="1855802"/>
            <a:ext cx="9118600" cy="4365416"/>
          </a:xfrm>
          <a:prstGeom prst="rect">
            <a:avLst/>
          </a:prstGeom>
        </p:spPr>
        <p:txBody>
          <a:bodyPr/>
          <a:lst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0">
              <a:buClr>
                <a:srgbClr val="002060"/>
              </a:buClr>
              <a:buNone/>
            </a:pPr>
            <a:r>
              <a:rPr lang="fr-FR" sz="3600" dirty="0"/>
              <a:t> </a:t>
            </a:r>
            <a:r>
              <a:rPr lang="fr-FR" sz="2400" dirty="0">
                <a:solidFill>
                  <a:srgbClr val="002060">
                    <a:alpha val="70000"/>
                  </a:srgbClr>
                </a:solidFill>
              </a:rPr>
              <a:t>Tiziana Santhià</a:t>
            </a:r>
          </a:p>
          <a:p>
            <a:pPr marL="457200" lvl="1">
              <a:spcBef>
                <a:spcPts val="1000"/>
              </a:spcBef>
              <a:buClr>
                <a:srgbClr val="002060"/>
              </a:buClr>
            </a:pPr>
            <a:r>
              <a:rPr lang="fr-FR" sz="1800" dirty="0" err="1">
                <a:solidFill>
                  <a:srgbClr val="002060">
                    <a:alpha val="70000"/>
                  </a:srgbClr>
                </a:solidFill>
              </a:rPr>
              <a:t>Several</a:t>
            </a:r>
            <a:r>
              <a:rPr lang="fr-FR" sz="1800" dirty="0">
                <a:solidFill>
                  <a:srgbClr val="002060">
                    <a:alpha val="70000"/>
                  </a:srgbClr>
                </a:solidFill>
              </a:rPr>
              <a:t> </a:t>
            </a:r>
            <a:r>
              <a:rPr lang="fr-FR" sz="1800" dirty="0" err="1">
                <a:solidFill>
                  <a:srgbClr val="002060">
                    <a:alpha val="70000"/>
                  </a:srgbClr>
                </a:solidFill>
              </a:rPr>
              <a:t>years</a:t>
            </a:r>
            <a:r>
              <a:rPr lang="fr-FR" sz="1800" dirty="0">
                <a:solidFill>
                  <a:srgbClr val="002060">
                    <a:alpha val="70000"/>
                  </a:srgbClr>
                </a:solidFill>
              </a:rPr>
              <a:t> of </a:t>
            </a:r>
            <a:r>
              <a:rPr lang="fr-FR" sz="1800" dirty="0" err="1">
                <a:solidFill>
                  <a:srgbClr val="002060">
                    <a:alpha val="70000"/>
                  </a:srgbClr>
                </a:solidFill>
              </a:rPr>
              <a:t>experience</a:t>
            </a:r>
            <a:r>
              <a:rPr lang="fr-FR" sz="1800" dirty="0">
                <a:solidFill>
                  <a:srgbClr val="002060">
                    <a:alpha val="70000"/>
                  </a:srgbClr>
                </a:solidFill>
              </a:rPr>
              <a:t> in automotive ADAS, EE system &amp; </a:t>
            </a:r>
            <a:r>
              <a:rPr lang="fr-FR" sz="1800" dirty="0" err="1">
                <a:solidFill>
                  <a:srgbClr val="002060">
                    <a:alpha val="70000"/>
                  </a:srgbClr>
                </a:solidFill>
              </a:rPr>
              <a:t>product</a:t>
            </a:r>
            <a:r>
              <a:rPr lang="fr-FR" sz="1800" dirty="0">
                <a:solidFill>
                  <a:srgbClr val="002060">
                    <a:alpha val="70000"/>
                  </a:srgbClr>
                </a:solidFill>
              </a:rPr>
              <a:t>; </a:t>
            </a:r>
          </a:p>
          <a:p>
            <a:pPr marL="457200" lvl="1">
              <a:spcBef>
                <a:spcPts val="1000"/>
              </a:spcBef>
              <a:buClr>
                <a:srgbClr val="002060"/>
              </a:buClr>
            </a:pPr>
            <a:r>
              <a:rPr lang="fr-FR" sz="1800" dirty="0">
                <a:solidFill>
                  <a:srgbClr val="002060">
                    <a:alpha val="70000"/>
                  </a:srgbClr>
                </a:solidFill>
              </a:rPr>
              <a:t>I </a:t>
            </a:r>
            <a:r>
              <a:rPr lang="fr-FR" sz="1800" dirty="0" err="1">
                <a:solidFill>
                  <a:srgbClr val="002060">
                    <a:alpha val="70000"/>
                  </a:srgbClr>
                </a:solidFill>
              </a:rPr>
              <a:t>worked</a:t>
            </a:r>
            <a:r>
              <a:rPr lang="fr-FR" sz="1800" dirty="0">
                <a:solidFill>
                  <a:srgbClr val="002060">
                    <a:alpha val="70000"/>
                  </a:srgbClr>
                </a:solidFill>
              </a:rPr>
              <a:t> for Car Maker and Engineering </a:t>
            </a:r>
            <a:r>
              <a:rPr lang="fr-FR" sz="1800" dirty="0" err="1">
                <a:solidFill>
                  <a:srgbClr val="002060">
                    <a:alpha val="70000"/>
                  </a:srgbClr>
                </a:solidFill>
              </a:rPr>
              <a:t>Companies</a:t>
            </a:r>
            <a:r>
              <a:rPr lang="fr-FR" sz="1800" dirty="0">
                <a:solidFill>
                  <a:srgbClr val="002060">
                    <a:alpha val="70000"/>
                  </a:srgbClr>
                </a:solidFill>
              </a:rPr>
              <a:t> (</a:t>
            </a:r>
            <a:r>
              <a:rPr lang="fr-FR" sz="1800" dirty="0" err="1">
                <a:solidFill>
                  <a:srgbClr val="002060">
                    <a:alpha val="70000"/>
                  </a:srgbClr>
                </a:solidFill>
              </a:rPr>
              <a:t>Stellantis</a:t>
            </a:r>
            <a:r>
              <a:rPr lang="fr-FR" sz="1800" dirty="0">
                <a:solidFill>
                  <a:srgbClr val="002060">
                    <a:alpha val="70000"/>
                  </a:srgbClr>
                </a:solidFill>
              </a:rPr>
              <a:t>, Maserati, Ferrari, Volkswagen/Audi, </a:t>
            </a:r>
            <a:r>
              <a:rPr lang="fr-FR" sz="1800" dirty="0" err="1">
                <a:solidFill>
                  <a:srgbClr val="002060">
                    <a:alpha val="70000"/>
                  </a:srgbClr>
                </a:solidFill>
              </a:rPr>
              <a:t>Ital</a:t>
            </a:r>
            <a:r>
              <a:rPr lang="fr-FR" sz="1800" dirty="0">
                <a:solidFill>
                  <a:srgbClr val="002060">
                    <a:alpha val="70000"/>
                  </a:srgbClr>
                </a:solidFill>
              </a:rPr>
              <a:t> Design, Pirelli).</a:t>
            </a:r>
          </a:p>
          <a:p>
            <a:pPr marL="457200" lvl="1">
              <a:spcBef>
                <a:spcPts val="1000"/>
              </a:spcBef>
              <a:buClr>
                <a:srgbClr val="002060"/>
              </a:buClr>
            </a:pPr>
            <a:r>
              <a:rPr lang="fr-FR" sz="1800" dirty="0">
                <a:solidFill>
                  <a:srgbClr val="002060">
                    <a:alpha val="70000"/>
                  </a:srgbClr>
                </a:solidFill>
              </a:rPr>
              <a:t>I </a:t>
            </a:r>
            <a:r>
              <a:rPr lang="fr-FR" sz="1800" dirty="0" err="1">
                <a:solidFill>
                  <a:srgbClr val="002060">
                    <a:alpha val="70000"/>
                  </a:srgbClr>
                </a:solidFill>
              </a:rPr>
              <a:t>worked</a:t>
            </a:r>
            <a:r>
              <a:rPr lang="fr-FR" sz="1800" dirty="0">
                <a:solidFill>
                  <a:srgbClr val="002060">
                    <a:alpha val="70000"/>
                  </a:srgbClr>
                </a:solidFill>
              </a:rPr>
              <a:t> on ADAS </a:t>
            </a:r>
            <a:r>
              <a:rPr lang="fr-FR" sz="1800" dirty="0" err="1">
                <a:solidFill>
                  <a:srgbClr val="002060">
                    <a:alpha val="70000"/>
                  </a:srgbClr>
                </a:solidFill>
              </a:rPr>
              <a:t>functionalities</a:t>
            </a:r>
            <a:r>
              <a:rPr lang="fr-FR" sz="1800" dirty="0">
                <a:solidFill>
                  <a:srgbClr val="002060">
                    <a:alpha val="70000"/>
                  </a:srgbClr>
                </a:solidFill>
              </a:rPr>
              <a:t> on the EU </a:t>
            </a:r>
            <a:r>
              <a:rPr lang="fr-FR" sz="1800" dirty="0" err="1">
                <a:solidFill>
                  <a:srgbClr val="002060">
                    <a:alpha val="70000"/>
                  </a:srgbClr>
                </a:solidFill>
              </a:rPr>
              <a:t>projects</a:t>
            </a:r>
            <a:r>
              <a:rPr lang="fr-FR" sz="1800" dirty="0">
                <a:solidFill>
                  <a:srgbClr val="002060">
                    <a:alpha val="70000"/>
                  </a:srgbClr>
                </a:solidFill>
              </a:rPr>
              <a:t> (CRF support), as </a:t>
            </a:r>
            <a:r>
              <a:rPr lang="en-US" sz="1800" dirty="0">
                <a:solidFill>
                  <a:srgbClr val="002060">
                    <a:alpha val="70000"/>
                  </a:srgbClr>
                </a:solidFill>
              </a:rPr>
              <a:t>system engineer in the product life cycle management for Active and Passive Safety domain</a:t>
            </a:r>
            <a:r>
              <a:rPr lang="fr-FR" sz="1800" dirty="0">
                <a:solidFill>
                  <a:srgbClr val="002060">
                    <a:alpha val="70000"/>
                  </a:srgbClr>
                </a:solidFill>
              </a:rPr>
              <a:t>.</a:t>
            </a:r>
          </a:p>
          <a:p>
            <a:pPr marL="457200" lvl="1">
              <a:spcBef>
                <a:spcPts val="1000"/>
              </a:spcBef>
              <a:buClr>
                <a:srgbClr val="002060"/>
              </a:buClr>
            </a:pPr>
            <a:r>
              <a:rPr lang="fr-FR" sz="1800" dirty="0" err="1">
                <a:solidFill>
                  <a:srgbClr val="002060">
                    <a:alpha val="70000"/>
                  </a:srgbClr>
                </a:solidFill>
              </a:rPr>
              <a:t>Since</a:t>
            </a:r>
            <a:r>
              <a:rPr lang="fr-FR" sz="1800" dirty="0">
                <a:solidFill>
                  <a:srgbClr val="002060">
                    <a:alpha val="70000"/>
                  </a:srgbClr>
                </a:solidFill>
              </a:rPr>
              <a:t> 2018 as ADAS Expert, as </a:t>
            </a:r>
            <a:r>
              <a:rPr lang="fr-FR" sz="1800" dirty="0" err="1">
                <a:solidFill>
                  <a:srgbClr val="002060">
                    <a:alpha val="70000"/>
                  </a:srgbClr>
                </a:solidFill>
              </a:rPr>
              <a:t>technical</a:t>
            </a:r>
            <a:r>
              <a:rPr lang="fr-FR" sz="1800" dirty="0">
                <a:solidFill>
                  <a:srgbClr val="002060">
                    <a:alpha val="70000"/>
                  </a:srgbClr>
                </a:solidFill>
              </a:rPr>
              <a:t> leader, for EU MEDIATOR and </a:t>
            </a:r>
            <a:r>
              <a:rPr lang="fr-FR" sz="1800" dirty="0" err="1">
                <a:solidFill>
                  <a:srgbClr val="002060">
                    <a:alpha val="70000"/>
                  </a:srgbClr>
                </a:solidFill>
              </a:rPr>
              <a:t>internal</a:t>
            </a:r>
            <a:r>
              <a:rPr lang="fr-FR" sz="1800" dirty="0">
                <a:solidFill>
                  <a:srgbClr val="002060">
                    <a:alpha val="70000"/>
                  </a:srgbClr>
                </a:solidFill>
              </a:rPr>
              <a:t> </a:t>
            </a:r>
            <a:r>
              <a:rPr lang="fr-FR" sz="1800" dirty="0" err="1">
                <a:solidFill>
                  <a:srgbClr val="002060">
                    <a:alpha val="70000"/>
                  </a:srgbClr>
                </a:solidFill>
              </a:rPr>
              <a:t>projects</a:t>
            </a:r>
            <a:r>
              <a:rPr lang="fr-FR" sz="1800" dirty="0">
                <a:solidFill>
                  <a:srgbClr val="002060">
                    <a:alpha val="70000"/>
                  </a:srgbClr>
                </a:solidFill>
              </a:rPr>
              <a:t> in MBSE.</a:t>
            </a:r>
          </a:p>
          <a:p>
            <a:pPr marL="457200" lvl="1">
              <a:spcBef>
                <a:spcPts val="1000"/>
              </a:spcBef>
              <a:buClr>
                <a:srgbClr val="002060"/>
              </a:buClr>
            </a:pPr>
            <a:endParaRPr lang="fr-FR" sz="2000" dirty="0">
              <a:solidFill>
                <a:srgbClr val="002060">
                  <a:alpha val="70000"/>
                </a:srgbClr>
              </a:solidFill>
            </a:endParaRPr>
          </a:p>
          <a:p>
            <a:pPr lvl="1"/>
            <a:endParaRPr lang="fr-FR" dirty="0"/>
          </a:p>
        </p:txBody>
      </p:sp>
      <p:pic>
        <p:nvPicPr>
          <p:cNvPr id="9" name="Picture 8">
            <a:extLst>
              <a:ext uri="{FF2B5EF4-FFF2-40B4-BE49-F238E27FC236}">
                <a16:creationId xmlns:a16="http://schemas.microsoft.com/office/drawing/2014/main" id="{8FC54780-6CB9-4224-B978-2ADA3B1FF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114054"/>
            <a:ext cx="1626347" cy="1507255"/>
          </a:xfrm>
          <a:prstGeom prst="rect">
            <a:avLst/>
          </a:prstGeom>
        </p:spPr>
      </p:pic>
    </p:spTree>
    <p:extLst>
      <p:ext uri="{BB962C8B-B14F-4D97-AF65-F5344CB8AC3E}">
        <p14:creationId xmlns:p14="http://schemas.microsoft.com/office/powerpoint/2010/main" val="169508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80B2F-F8B2-440D-81B6-65C2406C604E}"/>
              </a:ext>
            </a:extLst>
          </p:cNvPr>
          <p:cNvSpPr>
            <a:spLocks noGrp="1"/>
          </p:cNvSpPr>
          <p:nvPr>
            <p:ph type="title"/>
          </p:nvPr>
        </p:nvSpPr>
        <p:spPr/>
        <p:txBody>
          <a:bodyPr/>
          <a:lstStyle/>
          <a:p>
            <a:r>
              <a:rPr lang="en-IT" dirty="0"/>
              <a:t>Agenda</a:t>
            </a:r>
          </a:p>
        </p:txBody>
      </p:sp>
      <p:sp>
        <p:nvSpPr>
          <p:cNvPr id="3" name="Content Placeholder 2">
            <a:extLst>
              <a:ext uri="{FF2B5EF4-FFF2-40B4-BE49-F238E27FC236}">
                <a16:creationId xmlns:a16="http://schemas.microsoft.com/office/drawing/2014/main" id="{2B916E89-2B40-CAED-6DB0-FAF19E1D67FA}"/>
              </a:ext>
            </a:extLst>
          </p:cNvPr>
          <p:cNvSpPr>
            <a:spLocks noGrp="1"/>
          </p:cNvSpPr>
          <p:nvPr>
            <p:ph idx="1"/>
          </p:nvPr>
        </p:nvSpPr>
        <p:spPr/>
        <p:txBody>
          <a:bodyPr/>
          <a:lstStyle/>
          <a:p>
            <a:r>
              <a:rPr lang="it-IT" dirty="0"/>
              <a:t>Project </a:t>
            </a:r>
            <a:r>
              <a:rPr lang="it-IT" dirty="0" err="1"/>
              <a:t>Overview</a:t>
            </a:r>
            <a:endParaRPr lang="en-IT" dirty="0"/>
          </a:p>
          <a:p>
            <a:r>
              <a:rPr lang="en-US" dirty="0"/>
              <a:t>State of Art</a:t>
            </a:r>
          </a:p>
          <a:p>
            <a:r>
              <a:rPr lang="en-US" dirty="0"/>
              <a:t>Impact (in the sustainable world)</a:t>
            </a:r>
          </a:p>
        </p:txBody>
      </p:sp>
      <p:sp>
        <p:nvSpPr>
          <p:cNvPr id="4" name="Footer Placeholder 3">
            <a:extLst>
              <a:ext uri="{FF2B5EF4-FFF2-40B4-BE49-F238E27FC236}">
                <a16:creationId xmlns:a16="http://schemas.microsoft.com/office/drawing/2014/main" id="{366C8C12-2C32-FB13-3538-E93B7AC9D7F9}"/>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19DD0474-79FE-E634-3C52-7B7CA0FC8C66}"/>
              </a:ext>
            </a:extLst>
          </p:cNvPr>
          <p:cNvSpPr>
            <a:spLocks noGrp="1"/>
          </p:cNvSpPr>
          <p:nvPr>
            <p:ph type="sldNum" sz="quarter" idx="12"/>
          </p:nvPr>
        </p:nvSpPr>
        <p:spPr/>
        <p:txBody>
          <a:bodyPr/>
          <a:lstStyle/>
          <a:p>
            <a:fld id="{28844951-7827-47D4-8276-7DDE1FA7D85A}" type="slidenum">
              <a:rPr lang="en-US" smtClean="0"/>
              <a:t>3</a:t>
            </a:fld>
            <a:endParaRPr lang="en-US" dirty="0"/>
          </a:p>
        </p:txBody>
      </p:sp>
    </p:spTree>
    <p:extLst>
      <p:ext uri="{BB962C8B-B14F-4D97-AF65-F5344CB8AC3E}">
        <p14:creationId xmlns:p14="http://schemas.microsoft.com/office/powerpoint/2010/main" val="145600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a:xfrm>
            <a:off x="838199" y="681037"/>
            <a:ext cx="10698365" cy="932103"/>
          </a:xfrm>
        </p:spPr>
        <p:txBody>
          <a:bodyPr>
            <a:noAutofit/>
          </a:bodyPr>
          <a:lstStyle/>
          <a:p>
            <a:r>
              <a:rPr lang="en-US" sz="3200" dirty="0"/>
              <a:t>ME</a:t>
            </a:r>
            <a:r>
              <a:rPr lang="en-US" sz="2800" dirty="0">
                <a:solidFill>
                  <a:srgbClr val="002060">
                    <a:alpha val="70000"/>
                  </a:srgbClr>
                </a:solidFill>
                <a:latin typeface="+mn-lt"/>
                <a:cs typeface="+mn-cs"/>
              </a:rPr>
              <a:t>DIATING</a:t>
            </a:r>
            <a:r>
              <a:rPr lang="en-US" sz="3200" dirty="0"/>
              <a:t> </a:t>
            </a:r>
            <a:r>
              <a:rPr lang="en-US" sz="2800" dirty="0">
                <a:solidFill>
                  <a:srgbClr val="002060">
                    <a:alpha val="70000"/>
                  </a:srgbClr>
                </a:solidFill>
                <a:latin typeface="+mn-lt"/>
                <a:cs typeface="+mn-cs"/>
              </a:rPr>
              <a:t>BETWEEN</a:t>
            </a:r>
            <a:r>
              <a:rPr lang="en-US" sz="3200" dirty="0"/>
              <a:t> D</a:t>
            </a:r>
            <a:r>
              <a:rPr lang="en-US" sz="2800" dirty="0">
                <a:solidFill>
                  <a:srgbClr val="002060">
                    <a:alpha val="70000"/>
                  </a:srgbClr>
                </a:solidFill>
                <a:latin typeface="+mn-lt"/>
                <a:cs typeface="+mn-cs"/>
              </a:rPr>
              <a:t>RIVER</a:t>
            </a:r>
            <a:r>
              <a:rPr lang="en-US" sz="3200" dirty="0"/>
              <a:t> </a:t>
            </a:r>
            <a:r>
              <a:rPr lang="en-US" sz="2800" dirty="0">
                <a:solidFill>
                  <a:srgbClr val="002060">
                    <a:alpha val="70000"/>
                  </a:srgbClr>
                </a:solidFill>
                <a:latin typeface="+mn-lt"/>
                <a:cs typeface="+mn-cs"/>
              </a:rPr>
              <a:t>AND</a:t>
            </a:r>
            <a:r>
              <a:rPr lang="en-US" sz="2800" dirty="0"/>
              <a:t> </a:t>
            </a:r>
            <a:r>
              <a:rPr lang="en-US" sz="3200" dirty="0"/>
              <a:t>I</a:t>
            </a:r>
            <a:r>
              <a:rPr lang="en-US" sz="2800" dirty="0">
                <a:solidFill>
                  <a:srgbClr val="002060">
                    <a:alpha val="70000"/>
                  </a:srgbClr>
                </a:solidFill>
                <a:latin typeface="+mn-lt"/>
                <a:cs typeface="+mn-cs"/>
              </a:rPr>
              <a:t>NTELLIGENT </a:t>
            </a:r>
            <a:r>
              <a:rPr lang="en-US" sz="3200" dirty="0"/>
              <a:t>A</a:t>
            </a:r>
            <a:r>
              <a:rPr lang="en-US" sz="2800" dirty="0">
                <a:solidFill>
                  <a:srgbClr val="002060">
                    <a:alpha val="70000"/>
                  </a:srgbClr>
                </a:solidFill>
                <a:latin typeface="+mn-lt"/>
                <a:cs typeface="+mn-cs"/>
              </a:rPr>
              <a:t>UTOMATED</a:t>
            </a:r>
            <a:r>
              <a:rPr lang="en-US" sz="3200" dirty="0"/>
              <a:t> T</a:t>
            </a:r>
            <a:r>
              <a:rPr lang="en-US" sz="2800" dirty="0">
                <a:solidFill>
                  <a:srgbClr val="002060">
                    <a:alpha val="70000"/>
                  </a:srgbClr>
                </a:solidFill>
                <a:latin typeface="+mn-lt"/>
                <a:cs typeface="+mn-cs"/>
              </a:rPr>
              <a:t>RANSPORT</a:t>
            </a:r>
            <a:r>
              <a:rPr lang="en-US" sz="3200" dirty="0"/>
              <a:t> </a:t>
            </a:r>
            <a:r>
              <a:rPr lang="en-US" sz="2800" dirty="0">
                <a:solidFill>
                  <a:srgbClr val="002060">
                    <a:alpha val="70000"/>
                  </a:srgbClr>
                </a:solidFill>
                <a:latin typeface="+mn-lt"/>
                <a:cs typeface="+mn-cs"/>
              </a:rPr>
              <a:t>SYSTEMS </a:t>
            </a:r>
            <a:r>
              <a:rPr lang="en-US" sz="3200" dirty="0"/>
              <a:t>O</a:t>
            </a:r>
            <a:r>
              <a:rPr lang="en-US" sz="2800" dirty="0">
                <a:solidFill>
                  <a:srgbClr val="002060">
                    <a:alpha val="70000"/>
                  </a:srgbClr>
                </a:solidFill>
                <a:latin typeface="+mn-lt"/>
                <a:cs typeface="+mn-cs"/>
              </a:rPr>
              <a:t>N OUR </a:t>
            </a:r>
            <a:r>
              <a:rPr lang="en-US" sz="3200" dirty="0"/>
              <a:t>R</a:t>
            </a:r>
            <a:r>
              <a:rPr lang="en-US" sz="2800" dirty="0">
                <a:solidFill>
                  <a:srgbClr val="002060">
                    <a:alpha val="70000"/>
                  </a:srgbClr>
                </a:solidFill>
                <a:latin typeface="+mn-lt"/>
                <a:cs typeface="+mn-cs"/>
              </a:rPr>
              <a:t>OADS</a:t>
            </a:r>
          </a:p>
        </p:txBody>
      </p:sp>
      <p:sp>
        <p:nvSpPr>
          <p:cNvPr id="3" name="Content Placeholder 2">
            <a:extLst>
              <a:ext uri="{FF2B5EF4-FFF2-40B4-BE49-F238E27FC236}">
                <a16:creationId xmlns:a16="http://schemas.microsoft.com/office/drawing/2014/main" id="{B6B1818B-544D-B4BF-AD13-ACDC0AF09DCF}"/>
              </a:ext>
            </a:extLst>
          </p:cNvPr>
          <p:cNvSpPr>
            <a:spLocks noGrp="1"/>
          </p:cNvSpPr>
          <p:nvPr>
            <p:ph idx="1"/>
          </p:nvPr>
        </p:nvSpPr>
        <p:spPr/>
        <p:txBody>
          <a:bodyPr>
            <a:normAutofit/>
          </a:bodyPr>
          <a:lstStyle/>
          <a:p>
            <a:pPr marL="228600" indent="0" algn="ctr">
              <a:buNone/>
            </a:pPr>
            <a:r>
              <a:rPr lang="en-US" sz="2400" dirty="0"/>
              <a:t>The H2020 project </a:t>
            </a:r>
            <a:r>
              <a:rPr lang="en-US" sz="2400" b="1" dirty="0"/>
              <a:t>MEDIATOR</a:t>
            </a:r>
            <a:r>
              <a:rPr lang="en-US" sz="2400" dirty="0"/>
              <a:t> will develop a mediating system for drivers in semi-automated and highly automated vehicles, resulting in safe, real-time switching between the </a:t>
            </a:r>
            <a:r>
              <a:rPr lang="en-US" sz="2400" b="1" dirty="0"/>
              <a:t>human driver </a:t>
            </a:r>
            <a:r>
              <a:rPr lang="en-US" sz="2400" dirty="0"/>
              <a:t>and </a:t>
            </a:r>
            <a:r>
              <a:rPr lang="en-US" sz="2400" b="1" dirty="0"/>
              <a:t>automated system </a:t>
            </a:r>
            <a:r>
              <a:rPr lang="en-US" sz="2400" dirty="0"/>
              <a:t>based on who is fittest to drive. </a:t>
            </a:r>
          </a:p>
          <a:p>
            <a:endParaRPr lang="en-US" dirty="0"/>
          </a:p>
          <a:p>
            <a:pPr marL="228600" indent="0" algn="ctr">
              <a:buNone/>
            </a:pPr>
            <a:r>
              <a:rPr lang="en-US" sz="2400" b="1" dirty="0"/>
              <a:t>MEDIATOR</a:t>
            </a:r>
            <a:r>
              <a:rPr lang="en-US" sz="2400" dirty="0"/>
              <a:t> will be,  intelligently, evaluated the strengths and weaknesses of both the </a:t>
            </a:r>
            <a:r>
              <a:rPr lang="en-US" sz="2400" b="1" dirty="0"/>
              <a:t>driver</a:t>
            </a:r>
            <a:r>
              <a:rPr lang="en-US" sz="2400" dirty="0"/>
              <a:t> and the </a:t>
            </a:r>
            <a:r>
              <a:rPr lang="en-US" sz="2400" b="1" dirty="0"/>
              <a:t>automation</a:t>
            </a:r>
            <a:r>
              <a:rPr lang="en-US" sz="2400" dirty="0"/>
              <a:t> and mediate between them, while also monitoring the driving context.</a:t>
            </a:r>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4</a:t>
            </a:fld>
            <a:endParaRPr lang="en-US" dirty="0"/>
          </a:p>
        </p:txBody>
      </p:sp>
    </p:spTree>
    <p:extLst>
      <p:ext uri="{BB962C8B-B14F-4D97-AF65-F5344CB8AC3E}">
        <p14:creationId xmlns:p14="http://schemas.microsoft.com/office/powerpoint/2010/main" val="3534730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5</a:t>
            </a:fld>
            <a:endParaRPr lang="en-US" dirty="0"/>
          </a:p>
        </p:txBody>
      </p:sp>
      <p:sp>
        <p:nvSpPr>
          <p:cNvPr id="11" name="Rectangle 10">
            <a:extLst>
              <a:ext uri="{FF2B5EF4-FFF2-40B4-BE49-F238E27FC236}">
                <a16:creationId xmlns:a16="http://schemas.microsoft.com/office/drawing/2014/main" id="{9A7D13FA-B9E9-4A91-BCFB-CFDB3128E4F7}"/>
              </a:ext>
            </a:extLst>
          </p:cNvPr>
          <p:cNvSpPr/>
          <p:nvPr/>
        </p:nvSpPr>
        <p:spPr>
          <a:xfrm>
            <a:off x="3048000" y="2967335"/>
            <a:ext cx="6096000" cy="923330"/>
          </a:xfrm>
          <a:prstGeom prst="rect">
            <a:avLst/>
          </a:prstGeom>
        </p:spPr>
        <p:txBody>
          <a:bodyPr>
            <a:spAutoFit/>
          </a:bodyPr>
          <a:lstStyle/>
          <a:p>
            <a:r>
              <a:rPr lang="it-IT" dirty="0"/>
              <a:t>MEDIATOR Video starts in </a:t>
            </a:r>
            <a:r>
              <a:rPr lang="it-IT" dirty="0" err="1"/>
              <a:t>automatic</a:t>
            </a:r>
            <a:endParaRPr lang="it-IT" dirty="0"/>
          </a:p>
          <a:p>
            <a:r>
              <a:rPr lang="it-IT" dirty="0"/>
              <a:t>https://www.youtube.com/watch?v=Hp3l9GlqeQ0&amp;feature=youtu.be</a:t>
            </a:r>
          </a:p>
        </p:txBody>
      </p:sp>
    </p:spTree>
    <p:extLst>
      <p:ext uri="{BB962C8B-B14F-4D97-AF65-F5344CB8AC3E}">
        <p14:creationId xmlns:p14="http://schemas.microsoft.com/office/powerpoint/2010/main" val="138253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a:xfrm>
            <a:off x="612304" y="616938"/>
            <a:ext cx="5630367" cy="932103"/>
          </a:xfrm>
        </p:spPr>
        <p:txBody>
          <a:bodyPr>
            <a:normAutofit/>
          </a:bodyPr>
          <a:lstStyle/>
          <a:p>
            <a:r>
              <a:rPr lang="it-IT" sz="4400" dirty="0"/>
              <a:t>Consortium</a:t>
            </a:r>
            <a:endParaRPr lang="en-IT" sz="4400" dirty="0"/>
          </a:p>
        </p:txBody>
      </p:sp>
      <p:sp>
        <p:nvSpPr>
          <p:cNvPr id="3" name="Content Placeholder 2">
            <a:extLst>
              <a:ext uri="{FF2B5EF4-FFF2-40B4-BE49-F238E27FC236}">
                <a16:creationId xmlns:a16="http://schemas.microsoft.com/office/drawing/2014/main" id="{B6B1818B-544D-B4BF-AD13-ACDC0AF09DCF}"/>
              </a:ext>
            </a:extLst>
          </p:cNvPr>
          <p:cNvSpPr>
            <a:spLocks noGrp="1"/>
          </p:cNvSpPr>
          <p:nvPr>
            <p:ph idx="1"/>
          </p:nvPr>
        </p:nvSpPr>
        <p:spPr>
          <a:xfrm>
            <a:off x="838200" y="1811547"/>
            <a:ext cx="3619500" cy="3834873"/>
          </a:xfrm>
        </p:spPr>
        <p:txBody>
          <a:bodyPr>
            <a:normAutofit fontScale="92500" lnSpcReduction="10000"/>
          </a:bodyPr>
          <a:lstStyle/>
          <a:p>
            <a:pPr marL="228600" indent="0">
              <a:buNone/>
            </a:pPr>
            <a:r>
              <a:rPr lang="en-US" sz="2000" dirty="0"/>
              <a:t>Duration -  4 years</a:t>
            </a:r>
          </a:p>
          <a:p>
            <a:pPr marL="228600" indent="0">
              <a:buNone/>
            </a:pPr>
            <a:r>
              <a:rPr lang="en-US" sz="2000" dirty="0"/>
              <a:t> May 2019- April 2023</a:t>
            </a:r>
          </a:p>
          <a:p>
            <a:pPr marL="228600" indent="0">
              <a:buNone/>
            </a:pPr>
            <a:endParaRPr lang="en-US" sz="2000" dirty="0"/>
          </a:p>
          <a:p>
            <a:pPr marL="228600" indent="0">
              <a:buNone/>
            </a:pPr>
            <a:r>
              <a:rPr lang="en-US" sz="2000" dirty="0"/>
              <a:t>Team</a:t>
            </a:r>
          </a:p>
          <a:p>
            <a:pPr marL="228600" indent="0">
              <a:buNone/>
            </a:pPr>
            <a:r>
              <a:rPr lang="en-US" sz="2000" dirty="0"/>
              <a:t>12 partners, 6 countries</a:t>
            </a:r>
          </a:p>
          <a:p>
            <a:pPr marL="228600" indent="0">
              <a:buNone/>
            </a:pPr>
            <a:endParaRPr lang="en-US" sz="2000" dirty="0"/>
          </a:p>
          <a:p>
            <a:pPr marL="228600" indent="0">
              <a:buNone/>
            </a:pPr>
            <a:r>
              <a:rPr lang="en-US" sz="2000" dirty="0"/>
              <a:t>Budget</a:t>
            </a:r>
          </a:p>
          <a:p>
            <a:pPr marL="228600" indent="0">
              <a:buNone/>
            </a:pPr>
            <a:r>
              <a:rPr lang="en-US" sz="2000" dirty="0"/>
              <a:t>€ 6,5 M EC contribution</a:t>
            </a:r>
          </a:p>
          <a:p>
            <a:pPr marL="228600" indent="0">
              <a:buNone/>
            </a:pPr>
            <a:r>
              <a:rPr lang="en-US" sz="2000" dirty="0"/>
              <a:t>€ 10M in total</a:t>
            </a:r>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6</a:t>
            </a:fld>
            <a:endParaRPr lang="en-US" dirty="0"/>
          </a:p>
        </p:txBody>
      </p:sp>
      <p:graphicFrame>
        <p:nvGraphicFramePr>
          <p:cNvPr id="6" name="Diagram 5">
            <a:extLst>
              <a:ext uri="{FF2B5EF4-FFF2-40B4-BE49-F238E27FC236}">
                <a16:creationId xmlns:a16="http://schemas.microsoft.com/office/drawing/2014/main" id="{482E8503-B922-42F5-8F9E-BF0DB51D59C1}"/>
              </a:ext>
            </a:extLst>
          </p:cNvPr>
          <p:cNvGraphicFramePr/>
          <p:nvPr>
            <p:extLst>
              <p:ext uri="{D42A27DB-BD31-4B8C-83A1-F6EECF244321}">
                <p14:modId xmlns:p14="http://schemas.microsoft.com/office/powerpoint/2010/main" val="3860277501"/>
              </p:ext>
            </p:extLst>
          </p:nvPr>
        </p:nvGraphicFramePr>
        <p:xfrm>
          <a:off x="2768135" y="594361"/>
          <a:ext cx="9995366" cy="5789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DD2F9D72-954D-4D5F-94F3-CB6C4BF0C19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140352" y="3814406"/>
            <a:ext cx="1250931" cy="436699"/>
          </a:xfrm>
          <a:prstGeom prst="rect">
            <a:avLst/>
          </a:prstGeom>
        </p:spPr>
      </p:pic>
      <p:pic>
        <p:nvPicPr>
          <p:cNvPr id="8" name="Picture 7">
            <a:extLst>
              <a:ext uri="{FF2B5EF4-FFF2-40B4-BE49-F238E27FC236}">
                <a16:creationId xmlns:a16="http://schemas.microsoft.com/office/drawing/2014/main" id="{C3B24C9C-0320-4EEB-A199-E5A27D0D7EE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087591" y="5915937"/>
            <a:ext cx="1193283" cy="302390"/>
          </a:xfrm>
          <a:prstGeom prst="rect">
            <a:avLst/>
          </a:prstGeom>
        </p:spPr>
      </p:pic>
      <p:pic>
        <p:nvPicPr>
          <p:cNvPr id="9" name="Picture 8">
            <a:extLst>
              <a:ext uri="{FF2B5EF4-FFF2-40B4-BE49-F238E27FC236}">
                <a16:creationId xmlns:a16="http://schemas.microsoft.com/office/drawing/2014/main" id="{E925B5B3-6667-4C55-9706-050133C634B5}"/>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9265400" y="2783250"/>
            <a:ext cx="1439764" cy="330507"/>
          </a:xfrm>
          <a:prstGeom prst="rect">
            <a:avLst/>
          </a:prstGeom>
        </p:spPr>
      </p:pic>
      <p:pic>
        <p:nvPicPr>
          <p:cNvPr id="10" name="Picture 9">
            <a:extLst>
              <a:ext uri="{FF2B5EF4-FFF2-40B4-BE49-F238E27FC236}">
                <a16:creationId xmlns:a16="http://schemas.microsoft.com/office/drawing/2014/main" id="{8B362FCB-4940-40CA-8630-2531AD6878BD}"/>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8803535" y="2994094"/>
            <a:ext cx="1484417" cy="418908"/>
          </a:xfrm>
          <a:prstGeom prst="rect">
            <a:avLst/>
          </a:prstGeom>
        </p:spPr>
      </p:pic>
      <p:pic>
        <p:nvPicPr>
          <p:cNvPr id="11" name="Picture 10">
            <a:extLst>
              <a:ext uri="{FF2B5EF4-FFF2-40B4-BE49-F238E27FC236}">
                <a16:creationId xmlns:a16="http://schemas.microsoft.com/office/drawing/2014/main" id="{5F86576E-7E54-4F7F-93EA-33219C3556DA}"/>
              </a:ext>
            </a:extLst>
          </p:cNvPr>
          <p:cNvPicPr>
            <a:picLocks noChangeAspect="1"/>
          </p:cNvPicPr>
          <p:nvPr/>
        </p:nvPicPr>
        <p:blipFill>
          <a:blip r:embed="rId12">
            <a:clrChange>
              <a:clrFrom>
                <a:srgbClr val="FEFEFE"/>
              </a:clrFrom>
              <a:clrTo>
                <a:srgbClr val="FEFEFE">
                  <a:alpha val="0"/>
                </a:srgbClr>
              </a:clrTo>
            </a:clrChange>
          </a:blip>
          <a:stretch>
            <a:fillRect/>
          </a:stretch>
        </p:blipFill>
        <p:spPr>
          <a:xfrm>
            <a:off x="8862447" y="3760874"/>
            <a:ext cx="1122835" cy="441779"/>
          </a:xfrm>
          <a:prstGeom prst="rect">
            <a:avLst/>
          </a:prstGeom>
        </p:spPr>
      </p:pic>
      <p:pic>
        <p:nvPicPr>
          <p:cNvPr id="12" name="Picture 11">
            <a:extLst>
              <a:ext uri="{FF2B5EF4-FFF2-40B4-BE49-F238E27FC236}">
                <a16:creationId xmlns:a16="http://schemas.microsoft.com/office/drawing/2014/main" id="{56BC5C35-1FA9-42A6-BF22-DE5465680D1D}"/>
              </a:ext>
            </a:extLst>
          </p:cNvPr>
          <p:cNvPicPr>
            <a:picLocks noChangeAspect="1"/>
          </p:cNvPicPr>
          <p:nvPr/>
        </p:nvPicPr>
        <p:blipFill>
          <a:blip r:embed="rId13">
            <a:clrChange>
              <a:clrFrom>
                <a:srgbClr val="FEFEFE"/>
              </a:clrFrom>
              <a:clrTo>
                <a:srgbClr val="FEFEFE">
                  <a:alpha val="0"/>
                </a:srgbClr>
              </a:clrTo>
            </a:clrChange>
          </a:blip>
          <a:stretch>
            <a:fillRect/>
          </a:stretch>
        </p:blipFill>
        <p:spPr>
          <a:xfrm>
            <a:off x="7567267" y="1502173"/>
            <a:ext cx="824016" cy="666999"/>
          </a:xfrm>
          <a:prstGeom prst="rect">
            <a:avLst/>
          </a:prstGeom>
        </p:spPr>
      </p:pic>
      <p:pic>
        <p:nvPicPr>
          <p:cNvPr id="13" name="Picture 12">
            <a:extLst>
              <a:ext uri="{FF2B5EF4-FFF2-40B4-BE49-F238E27FC236}">
                <a16:creationId xmlns:a16="http://schemas.microsoft.com/office/drawing/2014/main" id="{B97E11BC-150E-4752-987E-67A33C7C050C}"/>
              </a:ext>
            </a:extLst>
          </p:cNvPr>
          <p:cNvPicPr>
            <a:picLocks noChangeAspect="1"/>
          </p:cNvPicPr>
          <p:nvPr/>
        </p:nvPicPr>
        <p:blipFill>
          <a:blip r:embed="rId14">
            <a:clrChange>
              <a:clrFrom>
                <a:srgbClr val="FEFEFE"/>
              </a:clrFrom>
              <a:clrTo>
                <a:srgbClr val="FEFEFE">
                  <a:alpha val="0"/>
                </a:srgbClr>
              </a:clrTo>
            </a:clrChange>
          </a:blip>
          <a:stretch>
            <a:fillRect/>
          </a:stretch>
        </p:blipFill>
        <p:spPr>
          <a:xfrm>
            <a:off x="4460903" y="2981150"/>
            <a:ext cx="2280945" cy="347505"/>
          </a:xfrm>
          <a:prstGeom prst="rect">
            <a:avLst/>
          </a:prstGeom>
        </p:spPr>
      </p:pic>
      <p:pic>
        <p:nvPicPr>
          <p:cNvPr id="14" name="Picture 13">
            <a:extLst>
              <a:ext uri="{FF2B5EF4-FFF2-40B4-BE49-F238E27FC236}">
                <a16:creationId xmlns:a16="http://schemas.microsoft.com/office/drawing/2014/main" id="{11281B3F-A9D5-4BF6-95A7-C93CED3EDDBE}"/>
              </a:ext>
            </a:extLst>
          </p:cNvPr>
          <p:cNvPicPr>
            <a:picLocks noChangeAspect="1"/>
          </p:cNvPicPr>
          <p:nvPr/>
        </p:nvPicPr>
        <p:blipFill>
          <a:blip r:embed="rId15">
            <a:clrChange>
              <a:clrFrom>
                <a:srgbClr val="FEFEFE"/>
              </a:clrFrom>
              <a:clrTo>
                <a:srgbClr val="FEFEFE">
                  <a:alpha val="0"/>
                </a:srgbClr>
              </a:clrTo>
            </a:clrChange>
          </a:blip>
          <a:stretch>
            <a:fillRect/>
          </a:stretch>
        </p:blipFill>
        <p:spPr>
          <a:xfrm>
            <a:off x="6809518" y="1448918"/>
            <a:ext cx="556145" cy="655388"/>
          </a:xfrm>
          <a:prstGeom prst="rect">
            <a:avLst/>
          </a:prstGeom>
        </p:spPr>
      </p:pic>
      <p:pic>
        <p:nvPicPr>
          <p:cNvPr id="15" name="Picture 14">
            <a:extLst>
              <a:ext uri="{FF2B5EF4-FFF2-40B4-BE49-F238E27FC236}">
                <a16:creationId xmlns:a16="http://schemas.microsoft.com/office/drawing/2014/main" id="{C1286F71-0049-4331-A943-77AC2FD3463D}"/>
              </a:ext>
            </a:extLst>
          </p:cNvPr>
          <p:cNvPicPr>
            <a:picLocks noChangeAspect="1"/>
          </p:cNvPicPr>
          <p:nvPr/>
        </p:nvPicPr>
        <p:blipFill>
          <a:blip r:embed="rId16">
            <a:clrChange>
              <a:clrFrom>
                <a:srgbClr val="FEFEFE"/>
              </a:clrFrom>
              <a:clrTo>
                <a:srgbClr val="FEFEFE">
                  <a:alpha val="0"/>
                </a:srgbClr>
              </a:clrTo>
            </a:clrChange>
          </a:blip>
          <a:stretch>
            <a:fillRect/>
          </a:stretch>
        </p:blipFill>
        <p:spPr>
          <a:xfrm>
            <a:off x="10160455" y="3708354"/>
            <a:ext cx="645389" cy="376356"/>
          </a:xfrm>
          <a:prstGeom prst="rect">
            <a:avLst/>
          </a:prstGeom>
        </p:spPr>
      </p:pic>
      <p:pic>
        <p:nvPicPr>
          <p:cNvPr id="16" name="Picture 15">
            <a:extLst>
              <a:ext uri="{FF2B5EF4-FFF2-40B4-BE49-F238E27FC236}">
                <a16:creationId xmlns:a16="http://schemas.microsoft.com/office/drawing/2014/main" id="{AB9C25C0-0693-4C66-A41C-638F957EA124}"/>
              </a:ext>
            </a:extLst>
          </p:cNvPr>
          <p:cNvPicPr>
            <a:picLocks noChangeAspect="1"/>
          </p:cNvPicPr>
          <p:nvPr/>
        </p:nvPicPr>
        <p:blipFill>
          <a:blip r:embed="rId17">
            <a:clrChange>
              <a:clrFrom>
                <a:srgbClr val="FEFEFE"/>
              </a:clrFrom>
              <a:clrTo>
                <a:srgbClr val="FEFEFE">
                  <a:alpha val="0"/>
                </a:srgbClr>
              </a:clrTo>
            </a:clrChange>
          </a:blip>
          <a:stretch>
            <a:fillRect/>
          </a:stretch>
        </p:blipFill>
        <p:spPr>
          <a:xfrm>
            <a:off x="4501229" y="3661777"/>
            <a:ext cx="1301314" cy="426959"/>
          </a:xfrm>
          <a:prstGeom prst="rect">
            <a:avLst/>
          </a:prstGeom>
        </p:spPr>
      </p:pic>
      <p:pic>
        <p:nvPicPr>
          <p:cNvPr id="17" name="Picture 16">
            <a:extLst>
              <a:ext uri="{FF2B5EF4-FFF2-40B4-BE49-F238E27FC236}">
                <a16:creationId xmlns:a16="http://schemas.microsoft.com/office/drawing/2014/main" id="{357250A5-942B-4C34-9F00-30B955893409}"/>
              </a:ext>
            </a:extLst>
          </p:cNvPr>
          <p:cNvPicPr>
            <a:picLocks noChangeAspect="1"/>
          </p:cNvPicPr>
          <p:nvPr/>
        </p:nvPicPr>
        <p:blipFill>
          <a:blip r:embed="rId18">
            <a:clrChange>
              <a:clrFrom>
                <a:srgbClr val="FEFEFE"/>
              </a:clrFrom>
              <a:clrTo>
                <a:srgbClr val="FEFEFE">
                  <a:alpha val="0"/>
                </a:srgbClr>
              </a:clrTo>
            </a:clrChange>
          </a:blip>
          <a:stretch>
            <a:fillRect/>
          </a:stretch>
        </p:blipFill>
        <p:spPr>
          <a:xfrm>
            <a:off x="5913504" y="3658873"/>
            <a:ext cx="581188" cy="458681"/>
          </a:xfrm>
          <a:prstGeom prst="rect">
            <a:avLst/>
          </a:prstGeom>
        </p:spPr>
      </p:pic>
      <p:pic>
        <p:nvPicPr>
          <p:cNvPr id="18" name="Picture 17">
            <a:extLst>
              <a:ext uri="{FF2B5EF4-FFF2-40B4-BE49-F238E27FC236}">
                <a16:creationId xmlns:a16="http://schemas.microsoft.com/office/drawing/2014/main" id="{A1AD704E-AE23-4105-A0B5-5EF12B919B0E}"/>
              </a:ext>
            </a:extLst>
          </p:cNvPr>
          <p:cNvPicPr>
            <a:picLocks noChangeAspect="1"/>
          </p:cNvPicPr>
          <p:nvPr/>
        </p:nvPicPr>
        <p:blipFill>
          <a:blip r:embed="rId19">
            <a:clrChange>
              <a:clrFrom>
                <a:srgbClr val="FEFEFE"/>
              </a:clrFrom>
              <a:clrTo>
                <a:srgbClr val="FEFEFE">
                  <a:alpha val="0"/>
                </a:srgbClr>
              </a:clrTo>
            </a:clrChange>
          </a:blip>
          <a:stretch>
            <a:fillRect/>
          </a:stretch>
        </p:blipFill>
        <p:spPr>
          <a:xfrm>
            <a:off x="7198000" y="5121381"/>
            <a:ext cx="1193283" cy="287701"/>
          </a:xfrm>
          <a:prstGeom prst="rect">
            <a:avLst/>
          </a:prstGeom>
        </p:spPr>
      </p:pic>
      <p:pic>
        <p:nvPicPr>
          <p:cNvPr id="19" name="Picture 18">
            <a:extLst>
              <a:ext uri="{FF2B5EF4-FFF2-40B4-BE49-F238E27FC236}">
                <a16:creationId xmlns:a16="http://schemas.microsoft.com/office/drawing/2014/main" id="{F6C175D5-F1FF-4B9C-A48B-40C8D8567D27}"/>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6798394" y="785569"/>
            <a:ext cx="1934845" cy="419498"/>
          </a:xfrm>
          <a:prstGeom prst="rect">
            <a:avLst/>
          </a:prstGeom>
        </p:spPr>
      </p:pic>
    </p:spTree>
    <p:extLst>
      <p:ext uri="{BB962C8B-B14F-4D97-AF65-F5344CB8AC3E}">
        <p14:creationId xmlns:p14="http://schemas.microsoft.com/office/powerpoint/2010/main" val="718989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p:txBody>
          <a:bodyPr>
            <a:normAutofit/>
          </a:bodyPr>
          <a:lstStyle/>
          <a:p>
            <a:r>
              <a:rPr lang="it-IT" sz="4400" dirty="0"/>
              <a:t>Goals</a:t>
            </a:r>
            <a:endParaRPr lang="en-IT" sz="4800" dirty="0"/>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7</a:t>
            </a:fld>
            <a:endParaRPr lang="en-US" dirty="0"/>
          </a:p>
        </p:txBody>
      </p:sp>
      <p:sp>
        <p:nvSpPr>
          <p:cNvPr id="15" name="Content Placeholder 14">
            <a:extLst>
              <a:ext uri="{FF2B5EF4-FFF2-40B4-BE49-F238E27FC236}">
                <a16:creationId xmlns:a16="http://schemas.microsoft.com/office/drawing/2014/main" id="{4F071CDE-BEF6-43F2-85DC-43E5BAD06935}"/>
              </a:ext>
            </a:extLst>
          </p:cNvPr>
          <p:cNvSpPr>
            <a:spLocks noGrp="1"/>
          </p:cNvSpPr>
          <p:nvPr>
            <p:ph idx="1"/>
          </p:nvPr>
        </p:nvSpPr>
        <p:spPr>
          <a:xfrm>
            <a:off x="838200" y="1811547"/>
            <a:ext cx="5033211" cy="4365416"/>
          </a:xfrm>
        </p:spPr>
        <p:txBody>
          <a:bodyPr>
            <a:normAutofit/>
          </a:bodyPr>
          <a:lstStyle/>
          <a:p>
            <a:r>
              <a:rPr lang="en-US" sz="1800" dirty="0"/>
              <a:t>Develop </a:t>
            </a:r>
            <a:r>
              <a:rPr lang="en-US" sz="1800" b="1" dirty="0"/>
              <a:t>an adaptive support system</a:t>
            </a:r>
            <a:r>
              <a:rPr lang="en-US" sz="1800" dirty="0"/>
              <a:t>, based on in-depth knowledge, on human factors, </a:t>
            </a:r>
            <a:r>
              <a:rPr lang="en-US" sz="1800" b="1" dirty="0"/>
              <a:t>to mediate </a:t>
            </a:r>
            <a:r>
              <a:rPr lang="en-US" sz="1800" dirty="0"/>
              <a:t>between </a:t>
            </a:r>
            <a:r>
              <a:rPr lang="en-US" sz="1800" b="1" dirty="0"/>
              <a:t>human driving and automated driving system </a:t>
            </a:r>
            <a:r>
              <a:rPr lang="en-US" sz="1800" dirty="0"/>
              <a:t>in the vehicles with automation </a:t>
            </a:r>
            <a:r>
              <a:rPr lang="en-US" sz="1800" b="1" dirty="0"/>
              <a:t>levels 2, 3, 4 (SAE J3016).</a:t>
            </a:r>
          </a:p>
          <a:p>
            <a:endParaRPr lang="en-US" sz="1800" dirty="0"/>
          </a:p>
          <a:p>
            <a:r>
              <a:rPr lang="en-US" sz="1800" dirty="0"/>
              <a:t>The </a:t>
            </a:r>
            <a:r>
              <a:rPr lang="en-US" sz="1800" b="1" dirty="0"/>
              <a:t>mediator</a:t>
            </a:r>
            <a:r>
              <a:rPr lang="en-US" sz="1800" dirty="0"/>
              <a:t> continuously monitors and weighs driving context, driver competences and vehicle capabilities in order to mediate control between driver and vehicle. </a:t>
            </a:r>
          </a:p>
          <a:p>
            <a:endParaRPr lang="en-US" sz="1800" dirty="0"/>
          </a:p>
          <a:p>
            <a:endParaRPr lang="it-IT" sz="1800" dirty="0"/>
          </a:p>
        </p:txBody>
      </p:sp>
      <p:pic>
        <p:nvPicPr>
          <p:cNvPr id="16" name="Afbeelding 4">
            <a:extLst>
              <a:ext uri="{FF2B5EF4-FFF2-40B4-BE49-F238E27FC236}">
                <a16:creationId xmlns:a16="http://schemas.microsoft.com/office/drawing/2014/main" id="{93351CF5-DC6A-4665-8AE9-0B92AD65086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0591" y="1613140"/>
            <a:ext cx="5071646" cy="3954922"/>
          </a:xfrm>
          <a:prstGeom prst="rect">
            <a:avLst/>
          </a:prstGeom>
        </p:spPr>
      </p:pic>
    </p:spTree>
    <p:extLst>
      <p:ext uri="{BB962C8B-B14F-4D97-AF65-F5344CB8AC3E}">
        <p14:creationId xmlns:p14="http://schemas.microsoft.com/office/powerpoint/2010/main" val="1039064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a:xfrm>
            <a:off x="838200" y="543118"/>
            <a:ext cx="10515600" cy="932103"/>
          </a:xfrm>
        </p:spPr>
        <p:txBody>
          <a:bodyPr>
            <a:normAutofit/>
          </a:bodyPr>
          <a:lstStyle/>
          <a:p>
            <a:r>
              <a:rPr lang="en-US" sz="4400" dirty="0"/>
              <a:t>Levels of Automation</a:t>
            </a:r>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8</a:t>
            </a:fld>
            <a:endParaRPr lang="en-US" dirty="0"/>
          </a:p>
        </p:txBody>
      </p:sp>
      <p:pic>
        <p:nvPicPr>
          <p:cNvPr id="8" name="Picture 7">
            <a:extLst>
              <a:ext uri="{FF2B5EF4-FFF2-40B4-BE49-F238E27FC236}">
                <a16:creationId xmlns:a16="http://schemas.microsoft.com/office/drawing/2014/main" id="{6356D3CE-72D5-4CCD-A50E-6855E79AE858}"/>
              </a:ext>
            </a:extLst>
          </p:cNvPr>
          <p:cNvPicPr>
            <a:picLocks noChangeAspect="1"/>
          </p:cNvPicPr>
          <p:nvPr/>
        </p:nvPicPr>
        <p:blipFill>
          <a:blip r:embed="rId3"/>
          <a:stretch>
            <a:fillRect/>
          </a:stretch>
        </p:blipFill>
        <p:spPr>
          <a:xfrm>
            <a:off x="3474801" y="1424266"/>
            <a:ext cx="6055998" cy="2117044"/>
          </a:xfrm>
          <a:prstGeom prst="rect">
            <a:avLst/>
          </a:prstGeom>
        </p:spPr>
      </p:pic>
      <p:pic>
        <p:nvPicPr>
          <p:cNvPr id="9" name="Picture 8">
            <a:extLst>
              <a:ext uri="{FF2B5EF4-FFF2-40B4-BE49-F238E27FC236}">
                <a16:creationId xmlns:a16="http://schemas.microsoft.com/office/drawing/2014/main" id="{EC0B6240-7572-4F0E-905F-2709CBD57E0B}"/>
              </a:ext>
            </a:extLst>
          </p:cNvPr>
          <p:cNvPicPr>
            <a:picLocks noChangeAspect="1"/>
          </p:cNvPicPr>
          <p:nvPr/>
        </p:nvPicPr>
        <p:blipFill>
          <a:blip r:embed="rId4"/>
          <a:stretch>
            <a:fillRect/>
          </a:stretch>
        </p:blipFill>
        <p:spPr>
          <a:xfrm>
            <a:off x="2221194" y="3532107"/>
            <a:ext cx="7364611" cy="2813690"/>
          </a:xfrm>
          <a:prstGeom prst="rect">
            <a:avLst/>
          </a:prstGeom>
        </p:spPr>
      </p:pic>
      <p:sp>
        <p:nvSpPr>
          <p:cNvPr id="10" name="TextBox 9">
            <a:extLst>
              <a:ext uri="{FF2B5EF4-FFF2-40B4-BE49-F238E27FC236}">
                <a16:creationId xmlns:a16="http://schemas.microsoft.com/office/drawing/2014/main" id="{CC7B8038-31DC-42E3-AF52-954FE6372A57}"/>
              </a:ext>
            </a:extLst>
          </p:cNvPr>
          <p:cNvSpPr txBox="1"/>
          <p:nvPr/>
        </p:nvSpPr>
        <p:spPr>
          <a:xfrm>
            <a:off x="3739207" y="3731143"/>
            <a:ext cx="2111583" cy="307777"/>
          </a:xfrm>
          <a:prstGeom prst="rect">
            <a:avLst/>
          </a:prstGeom>
          <a:noFill/>
        </p:spPr>
        <p:txBody>
          <a:bodyPr wrap="square" rtlCol="0">
            <a:spAutoFit/>
          </a:bodyPr>
          <a:lstStyle/>
          <a:p>
            <a:r>
              <a:rPr lang="it-IT" sz="1400" dirty="0" err="1">
                <a:solidFill>
                  <a:schemeClr val="accent2"/>
                </a:solidFill>
              </a:rPr>
              <a:t>Continuous</a:t>
            </a:r>
            <a:r>
              <a:rPr lang="it-IT" sz="1400" dirty="0">
                <a:solidFill>
                  <a:schemeClr val="accent2"/>
                </a:solidFill>
              </a:rPr>
              <a:t> </a:t>
            </a:r>
            <a:r>
              <a:rPr lang="it-IT" sz="1400" dirty="0" err="1">
                <a:solidFill>
                  <a:schemeClr val="accent2"/>
                </a:solidFill>
              </a:rPr>
              <a:t>Meditation</a:t>
            </a:r>
            <a:endParaRPr lang="it-IT" sz="1400" dirty="0">
              <a:solidFill>
                <a:schemeClr val="accent2"/>
              </a:solidFill>
            </a:endParaRPr>
          </a:p>
        </p:txBody>
      </p:sp>
      <p:sp>
        <p:nvSpPr>
          <p:cNvPr id="11" name="Rectangle 10">
            <a:extLst>
              <a:ext uri="{FF2B5EF4-FFF2-40B4-BE49-F238E27FC236}">
                <a16:creationId xmlns:a16="http://schemas.microsoft.com/office/drawing/2014/main" id="{B56BF0A7-4596-43A4-A75D-230248BC7A91}"/>
              </a:ext>
            </a:extLst>
          </p:cNvPr>
          <p:cNvSpPr/>
          <p:nvPr/>
        </p:nvSpPr>
        <p:spPr>
          <a:xfrm>
            <a:off x="6279489" y="3731143"/>
            <a:ext cx="1764665" cy="307777"/>
          </a:xfrm>
          <a:prstGeom prst="rect">
            <a:avLst/>
          </a:prstGeom>
        </p:spPr>
        <p:txBody>
          <a:bodyPr wrap="square">
            <a:spAutoFit/>
          </a:bodyPr>
          <a:lstStyle/>
          <a:p>
            <a:pPr algn="ctr"/>
            <a:r>
              <a:rPr lang="en-US" sz="1400" dirty="0">
                <a:solidFill>
                  <a:schemeClr val="accent2"/>
                </a:solidFill>
              </a:rPr>
              <a:t>Driver standby </a:t>
            </a:r>
            <a:endParaRPr lang="it-IT" sz="1400" dirty="0">
              <a:solidFill>
                <a:schemeClr val="accent2"/>
              </a:solidFill>
            </a:endParaRPr>
          </a:p>
        </p:txBody>
      </p:sp>
      <p:sp>
        <p:nvSpPr>
          <p:cNvPr id="12" name="Rectangle 11">
            <a:extLst>
              <a:ext uri="{FF2B5EF4-FFF2-40B4-BE49-F238E27FC236}">
                <a16:creationId xmlns:a16="http://schemas.microsoft.com/office/drawing/2014/main" id="{3ED3CDAE-BBFA-410C-A386-93543A20B846}"/>
              </a:ext>
            </a:extLst>
          </p:cNvPr>
          <p:cNvSpPr/>
          <p:nvPr/>
        </p:nvSpPr>
        <p:spPr>
          <a:xfrm>
            <a:off x="8417851" y="3731143"/>
            <a:ext cx="1220637" cy="523220"/>
          </a:xfrm>
          <a:prstGeom prst="rect">
            <a:avLst/>
          </a:prstGeom>
        </p:spPr>
        <p:txBody>
          <a:bodyPr wrap="square">
            <a:spAutoFit/>
          </a:bodyPr>
          <a:lstStyle/>
          <a:p>
            <a:pPr algn="ctr"/>
            <a:r>
              <a:rPr lang="it-IT" sz="1400" dirty="0">
                <a:solidFill>
                  <a:schemeClr val="accent2"/>
                </a:solidFill>
              </a:rPr>
              <a:t>Time to </a:t>
            </a:r>
            <a:r>
              <a:rPr lang="it-IT" sz="1400" dirty="0" err="1">
                <a:solidFill>
                  <a:schemeClr val="accent2"/>
                </a:solidFill>
              </a:rPr>
              <a:t>Sleep</a:t>
            </a:r>
            <a:r>
              <a:rPr lang="it-IT" sz="1400" dirty="0">
                <a:solidFill>
                  <a:schemeClr val="accent2"/>
                </a:solidFill>
              </a:rPr>
              <a:t> </a:t>
            </a:r>
          </a:p>
        </p:txBody>
      </p:sp>
      <p:pic>
        <p:nvPicPr>
          <p:cNvPr id="6" name="Picture 5">
            <a:extLst>
              <a:ext uri="{FF2B5EF4-FFF2-40B4-BE49-F238E27FC236}">
                <a16:creationId xmlns:a16="http://schemas.microsoft.com/office/drawing/2014/main" id="{0BB48650-DAB5-42F4-937C-1EC6AF2209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832396" y="2157887"/>
            <a:ext cx="1146217" cy="649802"/>
          </a:xfrm>
          <a:prstGeom prst="rect">
            <a:avLst/>
          </a:prstGeom>
        </p:spPr>
      </p:pic>
      <p:pic>
        <p:nvPicPr>
          <p:cNvPr id="15" name="Picture 14" descr="Logo, company name&#10;&#10;Description automatically generated">
            <a:extLst>
              <a:ext uri="{FF2B5EF4-FFF2-40B4-BE49-F238E27FC236}">
                <a16:creationId xmlns:a16="http://schemas.microsoft.com/office/drawing/2014/main" id="{956FA5CE-7A9D-4E7E-AAA7-01463AC79F4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626" y="4614051"/>
            <a:ext cx="1621759" cy="649802"/>
          </a:xfrm>
          <a:prstGeom prst="rect">
            <a:avLst/>
          </a:prstGeom>
        </p:spPr>
      </p:pic>
    </p:spTree>
    <p:extLst>
      <p:ext uri="{BB962C8B-B14F-4D97-AF65-F5344CB8AC3E}">
        <p14:creationId xmlns:p14="http://schemas.microsoft.com/office/powerpoint/2010/main" val="29908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0BA9-C03D-3D73-8BC5-C678DCD60C79}"/>
              </a:ext>
            </a:extLst>
          </p:cNvPr>
          <p:cNvSpPr>
            <a:spLocks noGrp="1"/>
          </p:cNvSpPr>
          <p:nvPr>
            <p:ph type="title"/>
          </p:nvPr>
        </p:nvSpPr>
        <p:spPr>
          <a:xfrm>
            <a:off x="838199" y="582762"/>
            <a:ext cx="10515600" cy="932103"/>
          </a:xfrm>
        </p:spPr>
        <p:txBody>
          <a:bodyPr>
            <a:normAutofit/>
          </a:bodyPr>
          <a:lstStyle/>
          <a:p>
            <a:r>
              <a:rPr lang="it-IT" sz="4400" dirty="0"/>
              <a:t>System Architecture</a:t>
            </a:r>
            <a:endParaRPr lang="en-IT" sz="4400" dirty="0"/>
          </a:p>
        </p:txBody>
      </p:sp>
      <p:sp>
        <p:nvSpPr>
          <p:cNvPr id="4" name="Footer Placeholder 3">
            <a:extLst>
              <a:ext uri="{FF2B5EF4-FFF2-40B4-BE49-F238E27FC236}">
                <a16:creationId xmlns:a16="http://schemas.microsoft.com/office/drawing/2014/main" id="{1B558381-2F73-A098-2DE0-BB044BDDF5AC}"/>
              </a:ext>
            </a:extLst>
          </p:cNvPr>
          <p:cNvSpPr>
            <a:spLocks noGrp="1"/>
          </p:cNvSpPr>
          <p:nvPr>
            <p:ph type="ftr" sz="quarter" idx="11"/>
          </p:nvPr>
        </p:nvSpPr>
        <p:spPr/>
        <p:txBody>
          <a:bodyPr/>
          <a:lstStyle/>
          <a:p>
            <a:r>
              <a:rPr lang="en-US"/>
              <a:t>SESE TOUR 2022 _ May 09 to 11 </a:t>
            </a:r>
            <a:br>
              <a:rPr lang="en-US"/>
            </a:br>
            <a:r>
              <a:rPr lang="en-US" b="1"/>
              <a:t>"</a:t>
            </a:r>
            <a:r>
              <a:rPr lang="en-US" sz="900">
                <a:solidFill>
                  <a:schemeClr val="bg1"/>
                </a:solidFill>
                <a:latin typeface="Bahnschrift SemiBold" panose="020B0502040204020203" pitchFamily="34" charset="0"/>
              </a:rPr>
              <a:t>Systems Engineering for a Sustainable World</a:t>
            </a:r>
            <a:r>
              <a:rPr lang="en-US" b="1"/>
              <a:t>"</a:t>
            </a:r>
            <a:endParaRPr lang="en-US" b="1" dirty="0"/>
          </a:p>
        </p:txBody>
      </p:sp>
      <p:sp>
        <p:nvSpPr>
          <p:cNvPr id="5" name="Slide Number Placeholder 4">
            <a:extLst>
              <a:ext uri="{FF2B5EF4-FFF2-40B4-BE49-F238E27FC236}">
                <a16:creationId xmlns:a16="http://schemas.microsoft.com/office/drawing/2014/main" id="{BB39EBCB-6ED9-61CD-9B36-0F133FF4994A}"/>
              </a:ext>
            </a:extLst>
          </p:cNvPr>
          <p:cNvSpPr>
            <a:spLocks noGrp="1"/>
          </p:cNvSpPr>
          <p:nvPr>
            <p:ph type="sldNum" sz="quarter" idx="12"/>
          </p:nvPr>
        </p:nvSpPr>
        <p:spPr/>
        <p:txBody>
          <a:bodyPr/>
          <a:lstStyle/>
          <a:p>
            <a:fld id="{28844951-7827-47D4-8276-7DDE1FA7D85A}" type="slidenum">
              <a:rPr lang="en-US" smtClean="0"/>
              <a:t>9</a:t>
            </a:fld>
            <a:endParaRPr lang="en-US" dirty="0"/>
          </a:p>
        </p:txBody>
      </p:sp>
      <p:pic>
        <p:nvPicPr>
          <p:cNvPr id="8" name="Afbeelding 4">
            <a:extLst>
              <a:ext uri="{FF2B5EF4-FFF2-40B4-BE49-F238E27FC236}">
                <a16:creationId xmlns:a16="http://schemas.microsoft.com/office/drawing/2014/main" id="{EA5BE234-EA8F-42E7-96F5-D88A2D8D7A9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3547" y="1504726"/>
            <a:ext cx="5071646" cy="3954922"/>
          </a:xfrm>
          <a:prstGeom prst="rect">
            <a:avLst/>
          </a:prstGeom>
        </p:spPr>
      </p:pic>
      <p:sp>
        <p:nvSpPr>
          <p:cNvPr id="9" name="Rettangolo 3">
            <a:extLst>
              <a:ext uri="{FF2B5EF4-FFF2-40B4-BE49-F238E27FC236}">
                <a16:creationId xmlns:a16="http://schemas.microsoft.com/office/drawing/2014/main" id="{ADC2CEED-EDE7-499B-9CEC-46D3D8CED061}"/>
              </a:ext>
            </a:extLst>
          </p:cNvPr>
          <p:cNvSpPr/>
          <p:nvPr/>
        </p:nvSpPr>
        <p:spPr>
          <a:xfrm>
            <a:off x="1106412" y="1407558"/>
            <a:ext cx="2582007" cy="138701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2060">
                    <a:alpha val="70000"/>
                  </a:srgbClr>
                </a:solidFill>
              </a:rPr>
              <a:t>Driver Status</a:t>
            </a:r>
          </a:p>
          <a:p>
            <a:pPr algn="ctr"/>
            <a:r>
              <a:rPr lang="it-IT" dirty="0">
                <a:solidFill>
                  <a:srgbClr val="002060">
                    <a:alpha val="70000"/>
                  </a:srgbClr>
                </a:solidFill>
              </a:rPr>
              <a:t>Monitoring</a:t>
            </a:r>
          </a:p>
        </p:txBody>
      </p:sp>
      <p:sp>
        <p:nvSpPr>
          <p:cNvPr id="10" name="Rettangolo 5">
            <a:extLst>
              <a:ext uri="{FF2B5EF4-FFF2-40B4-BE49-F238E27FC236}">
                <a16:creationId xmlns:a16="http://schemas.microsoft.com/office/drawing/2014/main" id="{101CE491-B32C-47B0-B686-3707402BC6B3}"/>
              </a:ext>
            </a:extLst>
          </p:cNvPr>
          <p:cNvSpPr/>
          <p:nvPr/>
        </p:nvSpPr>
        <p:spPr>
          <a:xfrm>
            <a:off x="1106412" y="4274048"/>
            <a:ext cx="2582007" cy="138701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2060">
                    <a:alpha val="70000"/>
                  </a:srgbClr>
                </a:solidFill>
              </a:rPr>
              <a:t>Automation </a:t>
            </a:r>
            <a:r>
              <a:rPr lang="it-IT" dirty="0" err="1">
                <a:solidFill>
                  <a:srgbClr val="002060">
                    <a:alpha val="70000"/>
                  </a:srgbClr>
                </a:solidFill>
              </a:rPr>
              <a:t>Driving</a:t>
            </a:r>
            <a:endParaRPr lang="it-IT" dirty="0">
              <a:solidFill>
                <a:srgbClr val="002060">
                  <a:alpha val="70000"/>
                </a:srgbClr>
              </a:solidFill>
            </a:endParaRPr>
          </a:p>
          <a:p>
            <a:pPr algn="ctr"/>
            <a:r>
              <a:rPr lang="it-IT" dirty="0">
                <a:solidFill>
                  <a:srgbClr val="002060">
                    <a:alpha val="70000"/>
                  </a:srgbClr>
                </a:solidFill>
              </a:rPr>
              <a:t>Module</a:t>
            </a:r>
          </a:p>
        </p:txBody>
      </p:sp>
      <p:sp>
        <p:nvSpPr>
          <p:cNvPr id="11" name="Rettangolo 6">
            <a:extLst>
              <a:ext uri="{FF2B5EF4-FFF2-40B4-BE49-F238E27FC236}">
                <a16:creationId xmlns:a16="http://schemas.microsoft.com/office/drawing/2014/main" id="{466EE502-1F02-433D-A34F-83A282345C4B}"/>
              </a:ext>
            </a:extLst>
          </p:cNvPr>
          <p:cNvSpPr/>
          <p:nvPr/>
        </p:nvSpPr>
        <p:spPr>
          <a:xfrm>
            <a:off x="5341258" y="2670067"/>
            <a:ext cx="1553549" cy="1661532"/>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rgbClr val="002060">
                    <a:alpha val="70000"/>
                  </a:srgbClr>
                </a:solidFill>
              </a:rPr>
              <a:t>Decision</a:t>
            </a:r>
            <a:r>
              <a:rPr lang="it-IT" dirty="0">
                <a:solidFill>
                  <a:srgbClr val="002060">
                    <a:alpha val="70000"/>
                  </a:srgbClr>
                </a:solidFill>
              </a:rPr>
              <a:t> </a:t>
            </a:r>
            <a:r>
              <a:rPr lang="it-IT" dirty="0" err="1">
                <a:solidFill>
                  <a:srgbClr val="002060">
                    <a:alpha val="70000"/>
                  </a:srgbClr>
                </a:solidFill>
              </a:rPr>
              <a:t>Logic</a:t>
            </a:r>
            <a:endParaRPr lang="it-IT" dirty="0">
              <a:solidFill>
                <a:srgbClr val="002060">
                  <a:alpha val="70000"/>
                </a:srgbClr>
              </a:solidFill>
            </a:endParaRPr>
          </a:p>
          <a:p>
            <a:pPr algn="ctr"/>
            <a:r>
              <a:rPr lang="it-IT" dirty="0">
                <a:solidFill>
                  <a:srgbClr val="002060">
                    <a:alpha val="70000"/>
                  </a:srgbClr>
                </a:solidFill>
              </a:rPr>
              <a:t>Module</a:t>
            </a:r>
          </a:p>
        </p:txBody>
      </p:sp>
      <p:sp>
        <p:nvSpPr>
          <p:cNvPr id="12" name="Rettangolo 7">
            <a:extLst>
              <a:ext uri="{FF2B5EF4-FFF2-40B4-BE49-F238E27FC236}">
                <a16:creationId xmlns:a16="http://schemas.microsoft.com/office/drawing/2014/main" id="{EE56A4DD-A7C0-4CA4-8717-070AB4F2A93D}"/>
              </a:ext>
            </a:extLst>
          </p:cNvPr>
          <p:cNvSpPr/>
          <p:nvPr/>
        </p:nvSpPr>
        <p:spPr>
          <a:xfrm>
            <a:off x="8386704" y="1409473"/>
            <a:ext cx="2582007" cy="138701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2060">
                    <a:alpha val="70000"/>
                  </a:srgbClr>
                </a:solidFill>
              </a:rPr>
              <a:t>HMI</a:t>
            </a:r>
          </a:p>
          <a:p>
            <a:pPr algn="ctr"/>
            <a:r>
              <a:rPr lang="it-IT" dirty="0">
                <a:solidFill>
                  <a:srgbClr val="002060">
                    <a:alpha val="70000"/>
                  </a:srgbClr>
                </a:solidFill>
              </a:rPr>
              <a:t>Management</a:t>
            </a:r>
          </a:p>
        </p:txBody>
      </p:sp>
      <p:sp>
        <p:nvSpPr>
          <p:cNvPr id="13" name="Rettangolo 8">
            <a:extLst>
              <a:ext uri="{FF2B5EF4-FFF2-40B4-BE49-F238E27FC236}">
                <a16:creationId xmlns:a16="http://schemas.microsoft.com/office/drawing/2014/main" id="{EA271E67-A862-476E-AE3B-E3EF50F3CDD1}"/>
              </a:ext>
            </a:extLst>
          </p:cNvPr>
          <p:cNvSpPr/>
          <p:nvPr/>
        </p:nvSpPr>
        <p:spPr>
          <a:xfrm>
            <a:off x="8386704" y="4236903"/>
            <a:ext cx="2582007" cy="138701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002060">
                    <a:alpha val="70000"/>
                  </a:srgbClr>
                </a:solidFill>
              </a:rPr>
              <a:t>HMI </a:t>
            </a:r>
          </a:p>
          <a:p>
            <a:pPr algn="ctr"/>
            <a:r>
              <a:rPr lang="it-IT" dirty="0" err="1">
                <a:solidFill>
                  <a:srgbClr val="002060">
                    <a:alpha val="70000"/>
                  </a:srgbClr>
                </a:solidFill>
              </a:rPr>
              <a:t>Actuation</a:t>
            </a:r>
            <a:endParaRPr lang="it-IT" dirty="0">
              <a:solidFill>
                <a:srgbClr val="002060">
                  <a:alpha val="70000"/>
                </a:srgbClr>
              </a:solidFill>
            </a:endParaRPr>
          </a:p>
        </p:txBody>
      </p:sp>
      <p:cxnSp>
        <p:nvCxnSpPr>
          <p:cNvPr id="14" name="Connettore 2 12">
            <a:extLst>
              <a:ext uri="{FF2B5EF4-FFF2-40B4-BE49-F238E27FC236}">
                <a16:creationId xmlns:a16="http://schemas.microsoft.com/office/drawing/2014/main" id="{5C9DD86D-B715-4150-8F29-277282D5708D}"/>
              </a:ext>
            </a:extLst>
          </p:cNvPr>
          <p:cNvCxnSpPr>
            <a:cxnSpLocks/>
            <a:stCxn id="9" idx="3"/>
          </p:cNvCxnSpPr>
          <p:nvPr/>
        </p:nvCxnSpPr>
        <p:spPr>
          <a:xfrm>
            <a:off x="3688419" y="2101064"/>
            <a:ext cx="696456" cy="0"/>
          </a:xfrm>
          <a:prstGeom prst="straightConnector1">
            <a:avLst/>
          </a:prstGeom>
          <a:ln w="12700">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2B9F0443-EAE7-4ECC-9822-ADBDE1E0A0A2}"/>
              </a:ext>
            </a:extLst>
          </p:cNvPr>
          <p:cNvCxnSpPr>
            <a:cxnSpLocks/>
          </p:cNvCxnSpPr>
          <p:nvPr/>
        </p:nvCxnSpPr>
        <p:spPr>
          <a:xfrm>
            <a:off x="3673977" y="4983027"/>
            <a:ext cx="710898" cy="0"/>
          </a:xfrm>
          <a:prstGeom prst="straightConnector1">
            <a:avLst/>
          </a:prstGeom>
          <a:ln w="12700">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Connettore 2 17">
            <a:extLst>
              <a:ext uri="{FF2B5EF4-FFF2-40B4-BE49-F238E27FC236}">
                <a16:creationId xmlns:a16="http://schemas.microsoft.com/office/drawing/2014/main" id="{C1BC0789-BA0F-4645-A919-AEA80C0E4CDA}"/>
              </a:ext>
            </a:extLst>
          </p:cNvPr>
          <p:cNvCxnSpPr>
            <a:cxnSpLocks/>
            <a:stCxn id="12" idx="1"/>
          </p:cNvCxnSpPr>
          <p:nvPr/>
        </p:nvCxnSpPr>
        <p:spPr>
          <a:xfrm flipH="1" flipV="1">
            <a:off x="7716646" y="2101063"/>
            <a:ext cx="670058" cy="1916"/>
          </a:xfrm>
          <a:prstGeom prst="straightConnector1">
            <a:avLst/>
          </a:prstGeom>
          <a:ln w="12700">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Connettore 2 25">
            <a:extLst>
              <a:ext uri="{FF2B5EF4-FFF2-40B4-BE49-F238E27FC236}">
                <a16:creationId xmlns:a16="http://schemas.microsoft.com/office/drawing/2014/main" id="{8EE4BB61-5FC1-4835-94CC-80686BE8FB8F}"/>
              </a:ext>
            </a:extLst>
          </p:cNvPr>
          <p:cNvCxnSpPr>
            <a:cxnSpLocks/>
            <a:stCxn id="12" idx="2"/>
            <a:endCxn id="13" idx="0"/>
          </p:cNvCxnSpPr>
          <p:nvPr/>
        </p:nvCxnSpPr>
        <p:spPr>
          <a:xfrm>
            <a:off x="9677708" y="2796484"/>
            <a:ext cx="0" cy="1440419"/>
          </a:xfrm>
          <a:prstGeom prst="straightConnector1">
            <a:avLst/>
          </a:prstGeom>
          <a:ln w="12700">
            <a:solidFill>
              <a:schemeClr val="accent2"/>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7">
            <a:extLst>
              <a:ext uri="{FF2B5EF4-FFF2-40B4-BE49-F238E27FC236}">
                <a16:creationId xmlns:a16="http://schemas.microsoft.com/office/drawing/2014/main" id="{ADC00259-83D1-4DED-90E7-4F6901C0EB66}"/>
              </a:ext>
            </a:extLst>
          </p:cNvPr>
          <p:cNvSpPr/>
          <p:nvPr/>
        </p:nvSpPr>
        <p:spPr>
          <a:xfrm>
            <a:off x="1106411" y="5663466"/>
            <a:ext cx="9862299" cy="584775"/>
          </a:xfrm>
          <a:prstGeom prst="rect">
            <a:avLst/>
          </a:prstGeom>
        </p:spPr>
        <p:txBody>
          <a:bodyPr wrap="square">
            <a:spAutoFit/>
          </a:bodyPr>
          <a:lstStyle/>
          <a:p>
            <a:pPr algn="just"/>
            <a:r>
              <a:rPr lang="en-US" sz="1600" dirty="0">
                <a:solidFill>
                  <a:srgbClr val="002060">
                    <a:alpha val="70000"/>
                  </a:srgbClr>
                </a:solidFill>
              </a:rPr>
              <a:t>The system will be tested in two simulator ,  </a:t>
            </a:r>
            <a:r>
              <a:rPr lang="en-US" sz="1600" b="1" dirty="0">
                <a:solidFill>
                  <a:srgbClr val="002060">
                    <a:alpha val="70000"/>
                  </a:srgbClr>
                </a:solidFill>
              </a:rPr>
              <a:t>one SIL </a:t>
            </a:r>
            <a:r>
              <a:rPr lang="en-US" sz="1600" dirty="0">
                <a:solidFill>
                  <a:srgbClr val="002060">
                    <a:alpha val="70000"/>
                  </a:srgbClr>
                </a:solidFill>
              </a:rPr>
              <a:t>bench and </a:t>
            </a:r>
            <a:r>
              <a:rPr lang="en-US" sz="1600" b="1" dirty="0">
                <a:solidFill>
                  <a:srgbClr val="002060">
                    <a:alpha val="70000"/>
                  </a:srgbClr>
                </a:solidFill>
              </a:rPr>
              <a:t>two prototype vehicles </a:t>
            </a:r>
            <a:r>
              <a:rPr lang="en-US" sz="1600" dirty="0">
                <a:solidFill>
                  <a:srgbClr val="002060">
                    <a:alpha val="70000"/>
                  </a:srgbClr>
                </a:solidFill>
              </a:rPr>
              <a:t>ready and validated on-road use cases defined during the definition work packages.</a:t>
            </a:r>
          </a:p>
        </p:txBody>
      </p:sp>
    </p:spTree>
    <p:extLst>
      <p:ext uri="{BB962C8B-B14F-4D97-AF65-F5344CB8AC3E}">
        <p14:creationId xmlns:p14="http://schemas.microsoft.com/office/powerpoint/2010/main" val="359366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LuminousVTI">
  <a:themeElements>
    <a:clrScheme name="AnalogousFromRegularSeedRightStep">
      <a:dk1>
        <a:srgbClr val="000000"/>
      </a:dk1>
      <a:lt1>
        <a:srgbClr val="FFFFFF"/>
      </a:lt1>
      <a:dk2>
        <a:srgbClr val="3B2321"/>
      </a:dk2>
      <a:lt2>
        <a:srgbClr val="E8E4E2"/>
      </a:lt2>
      <a:accent1>
        <a:srgbClr val="4DA4C3"/>
      </a:accent1>
      <a:accent2>
        <a:srgbClr val="3B61B1"/>
      </a:accent2>
      <a:accent3>
        <a:srgbClr val="584DC3"/>
      </a:accent3>
      <a:accent4>
        <a:srgbClr val="783BB1"/>
      </a:accent4>
      <a:accent5>
        <a:srgbClr val="BB4DC3"/>
      </a:accent5>
      <a:accent6>
        <a:srgbClr val="B13B88"/>
      </a:accent6>
      <a:hlink>
        <a:srgbClr val="BF613F"/>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00BB5CC2CFE94B84347CD7CE31FD88" ma:contentTypeVersion="17" ma:contentTypeDescription="Create a new document." ma:contentTypeScope="" ma:versionID="22d9b8b2caf2a978e6f55773bcbd8700">
  <xsd:schema xmlns:xsd="http://www.w3.org/2001/XMLSchema" xmlns:xs="http://www.w3.org/2001/XMLSchema" xmlns:p="http://schemas.microsoft.com/office/2006/metadata/properties" xmlns:ns2="3bb73b9a-8573-4422-83ff-0f17484f6563" xmlns:ns3="74fa171b-2b58-4aae-8143-e08676e1abf5" xmlns:ns4="e080d1ec-bcbb-4915-9816-1b8c17217822" targetNamespace="http://schemas.microsoft.com/office/2006/metadata/properties" ma:root="true" ma:fieldsID="0e782e893f56fe2d91ac0b3db8c8b57e" ns2:_="" ns3:_="" ns4:_="">
    <xsd:import namespace="3bb73b9a-8573-4422-83ff-0f17484f6563"/>
    <xsd:import namespace="74fa171b-2b58-4aae-8143-e08676e1abf5"/>
    <xsd:import namespace="e080d1ec-bcbb-4915-9816-1b8c172178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Thumb"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73b9a-8573-4422-83ff-0f17484f65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Thumb" ma:index="18" nillable="true" ma:displayName="Thumb" ma:format="Image" ma:internalName="Thumb">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772948a-af97-4be1-8a8f-3bf04939a0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4fa171b-2b58-4aae-8143-e08676e1abf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080d1ec-bcbb-4915-9816-1b8c17217822"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ea61cb7-349a-418a-8f8a-9d0751e08267}" ma:internalName="TaxCatchAll" ma:showField="CatchAllData" ma:web="e080d1ec-bcbb-4915-9816-1b8c172178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humb xmlns="3bb73b9a-8573-4422-83ff-0f17484f6563">
      <Url xsi:nil="true"/>
      <Description xsi:nil="true"/>
    </Thumb>
    <lcf76f155ced4ddcb4097134ff3c332f xmlns="3bb73b9a-8573-4422-83ff-0f17484f6563">
      <Terms xmlns="http://schemas.microsoft.com/office/infopath/2007/PartnerControls"/>
    </lcf76f155ced4ddcb4097134ff3c332f>
    <TaxCatchAll xmlns="e080d1ec-bcbb-4915-9816-1b8c17217822" xsi:nil="true"/>
    <SharedWithUsers xmlns="74fa171b-2b58-4aae-8143-e08676e1abf5">
      <UserInfo>
        <DisplayName>Michiel Christoph</DisplayName>
        <AccountId>20</AccountId>
        <AccountType/>
      </UserInfo>
      <UserInfo>
        <DisplayName>Sanne van Gils</DisplayName>
        <AccountId>22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D4A1E1-EE7C-4B8C-87CE-AB4D0F3C14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73b9a-8573-4422-83ff-0f17484f6563"/>
    <ds:schemaRef ds:uri="74fa171b-2b58-4aae-8143-e08676e1abf5"/>
    <ds:schemaRef ds:uri="e080d1ec-bcbb-4915-9816-1b8c172178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6A773D-85A4-4059-B647-A27F6FBDF815}">
  <ds:schemaRefs>
    <ds:schemaRef ds:uri="http://schemas.microsoft.com/office/2006/metadata/properties"/>
    <ds:schemaRef ds:uri="http://schemas.microsoft.com/office/infopath/2007/PartnerControls"/>
    <ds:schemaRef ds:uri="3bb73b9a-8573-4422-83ff-0f17484f6563"/>
    <ds:schemaRef ds:uri="e080d1ec-bcbb-4915-9816-1b8c17217822"/>
    <ds:schemaRef ds:uri="74fa171b-2b58-4aae-8143-e08676e1abf5"/>
  </ds:schemaRefs>
</ds:datastoreItem>
</file>

<file path=customXml/itemProps3.xml><?xml version="1.0" encoding="utf-8"?>
<ds:datastoreItem xmlns:ds="http://schemas.openxmlformats.org/officeDocument/2006/customXml" ds:itemID="{E147B495-6FD2-4A1A-AE06-4BC0C34279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1520</TotalTime>
  <Words>3760</Words>
  <Application>Microsoft Office PowerPoint</Application>
  <PresentationFormat>Breedbeeld</PresentationFormat>
  <Paragraphs>297</Paragraphs>
  <Slides>17</Slides>
  <Notes>15</Notes>
  <HiddenSlides>1</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17</vt:i4>
      </vt:variant>
    </vt:vector>
  </HeadingPairs>
  <TitlesOfParts>
    <vt:vector size="25" baseType="lpstr">
      <vt:lpstr>Arial</vt:lpstr>
      <vt:lpstr>Avenir Next LT Pro</vt:lpstr>
      <vt:lpstr>Bahnschrift SemiBold</vt:lpstr>
      <vt:lpstr>Calibri</vt:lpstr>
      <vt:lpstr>Sabon Next LT</vt:lpstr>
      <vt:lpstr>Times New Roman</vt:lpstr>
      <vt:lpstr>Wingdings</vt:lpstr>
      <vt:lpstr>LuminousVTI</vt:lpstr>
      <vt:lpstr>PowerPoint-presentatie</vt:lpstr>
      <vt:lpstr>Biography</vt:lpstr>
      <vt:lpstr>Agenda</vt:lpstr>
      <vt:lpstr>MEDIATING BETWEEN DRIVER AND INTELLIGENT AUTOMATED TRANSPORT SYSTEMS ON OUR ROADS</vt:lpstr>
      <vt:lpstr>PowerPoint-presentatie</vt:lpstr>
      <vt:lpstr>Consortium</vt:lpstr>
      <vt:lpstr>Goals</vt:lpstr>
      <vt:lpstr>Levels of Automation</vt:lpstr>
      <vt:lpstr>System Architecture</vt:lpstr>
      <vt:lpstr>State of Art</vt:lpstr>
      <vt:lpstr>State of Art</vt:lpstr>
      <vt:lpstr>Test Platforms</vt:lpstr>
      <vt:lpstr>Cross Fertilization</vt:lpstr>
      <vt:lpstr>Vision</vt:lpstr>
      <vt:lpstr>Results Exploitation</vt:lpstr>
      <vt:lpstr>Mediator why sustanaible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Béatrice GROISARD - afis.fr</dc:creator>
  <cp:lastModifiedBy>Sanne van Gils</cp:lastModifiedBy>
  <cp:revision>100</cp:revision>
  <dcterms:created xsi:type="dcterms:W3CDTF">2021-03-29T16:01:50Z</dcterms:created>
  <dcterms:modified xsi:type="dcterms:W3CDTF">2022-05-19T12:50:16Z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0x0101008C00BB5CC2CFE94B84347CD7CE31FD88</vt:lpwstr>
  </property>
</Properties>
</file>